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66"/>
  </p:notesMasterIdLst>
  <p:handoutMasterIdLst>
    <p:handoutMasterId r:id="rId67"/>
  </p:handoutMasterIdLst>
  <p:sldIdLst>
    <p:sldId id="420" r:id="rId3"/>
    <p:sldId id="419" r:id="rId4"/>
    <p:sldId id="325" r:id="rId5"/>
    <p:sldId id="424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25" r:id="rId16"/>
    <p:sldId id="336" r:id="rId17"/>
    <p:sldId id="337" r:id="rId18"/>
    <p:sldId id="360" r:id="rId19"/>
    <p:sldId id="353" r:id="rId20"/>
    <p:sldId id="347" r:id="rId21"/>
    <p:sldId id="341" r:id="rId22"/>
    <p:sldId id="350" r:id="rId23"/>
    <p:sldId id="357" r:id="rId24"/>
    <p:sldId id="351" r:id="rId25"/>
    <p:sldId id="355" r:id="rId26"/>
    <p:sldId id="356" r:id="rId27"/>
    <p:sldId id="359" r:id="rId28"/>
    <p:sldId id="352" r:id="rId29"/>
    <p:sldId id="445" r:id="rId30"/>
    <p:sldId id="342" r:id="rId31"/>
    <p:sldId id="361" r:id="rId32"/>
    <p:sldId id="370" r:id="rId33"/>
    <p:sldId id="369" r:id="rId34"/>
    <p:sldId id="367" r:id="rId35"/>
    <p:sldId id="362" r:id="rId36"/>
    <p:sldId id="366" r:id="rId37"/>
    <p:sldId id="384" r:id="rId38"/>
    <p:sldId id="438" r:id="rId39"/>
    <p:sldId id="381" r:id="rId40"/>
    <p:sldId id="386" r:id="rId41"/>
    <p:sldId id="382" r:id="rId42"/>
    <p:sldId id="440" r:id="rId43"/>
    <p:sldId id="372" r:id="rId44"/>
    <p:sldId id="354" r:id="rId45"/>
    <p:sldId id="365" r:id="rId46"/>
    <p:sldId id="358" r:id="rId47"/>
    <p:sldId id="441" r:id="rId48"/>
    <p:sldId id="374" r:id="rId49"/>
    <p:sldId id="378" r:id="rId50"/>
    <p:sldId id="442" r:id="rId51"/>
    <p:sldId id="339" r:id="rId52"/>
    <p:sldId id="405" r:id="rId53"/>
    <p:sldId id="448" r:id="rId54"/>
    <p:sldId id="408" r:id="rId55"/>
    <p:sldId id="444" r:id="rId56"/>
    <p:sldId id="410" r:id="rId57"/>
    <p:sldId id="411" r:id="rId58"/>
    <p:sldId id="412" r:id="rId59"/>
    <p:sldId id="447" r:id="rId60"/>
    <p:sldId id="414" r:id="rId61"/>
    <p:sldId id="443" r:id="rId62"/>
    <p:sldId id="416" r:id="rId63"/>
    <p:sldId id="417" r:id="rId64"/>
    <p:sldId id="418" r:id="rId65"/>
  </p:sldIdLst>
  <p:sldSz cx="10693400" cy="7562850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276" autoAdjust="0"/>
    <p:restoredTop sz="99825" autoAdjust="0"/>
  </p:normalViewPr>
  <p:slideViewPr>
    <p:cSldViewPr>
      <p:cViewPr varScale="1">
        <p:scale>
          <a:sx n="152" d="100"/>
          <a:sy n="152" d="100"/>
        </p:scale>
        <p:origin x="-1500" y="-10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34" y="10"/>
            <a:ext cx="4278733" cy="3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20" tIns="46214" rIns="92420" bIns="46214" anchor="t" anchorCtr="0" compatLnSpc="1"/>
          <a:lstStyle/>
          <a:p>
            <a:pPr defTabSz="91732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5592384" y="10"/>
            <a:ext cx="4278733" cy="3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20" tIns="46214" rIns="92420" bIns="46214" anchor="t" anchorCtr="0" compatLnSpc="1"/>
          <a:lstStyle/>
          <a:p>
            <a:pPr algn="r" defTabSz="91732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6C31E5-C5A7-4FC0-8724-6294C77D1AAB}" type="datetime1">
              <a:rPr lang="ru-RU" sz="1400">
                <a:solidFill>
                  <a:srgbClr val="000000"/>
                </a:solidFill>
                <a:latin typeface="Calibri"/>
              </a:rPr>
              <a:pPr algn="r" defTabSz="91732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23.11.2025</a:t>
            </a:fld>
            <a:endParaRPr lang="ru-RU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34" y="6456259"/>
            <a:ext cx="4278733" cy="3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20" tIns="46214" rIns="92420" bIns="46214" anchor="b" anchorCtr="0" compatLnSpc="1"/>
          <a:lstStyle/>
          <a:p>
            <a:pPr defTabSz="91732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5592384" y="6456259"/>
            <a:ext cx="4278733" cy="3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2420" tIns="46214" rIns="92420" bIns="46214" anchor="b" anchorCtr="0" compatLnSpc="1"/>
          <a:lstStyle/>
          <a:p>
            <a:pPr algn="r" defTabSz="91732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E32BE7-FD0C-4F10-8B33-61D03D6C0916}" type="slidenum">
              <a:pPr algn="r" defTabSz="91732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 sz="14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86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34" y="9"/>
            <a:ext cx="4278733" cy="3413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696" tIns="45847" rIns="91696" bIns="45847" anchor="t" anchorCtr="0" compatLnSpc="1"/>
          <a:lstStyle>
            <a:lvl1pPr marL="0" marR="0" lvl="0" indent="0" algn="l" defTabSz="91732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idx="1"/>
          </p:nvPr>
        </p:nvSpPr>
        <p:spPr>
          <a:xfrm>
            <a:off x="5592384" y="9"/>
            <a:ext cx="4278733" cy="3413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696" tIns="45847" rIns="91696" bIns="45847" anchor="t" anchorCtr="0" compatLnSpc="1"/>
          <a:lstStyle>
            <a:lvl1pPr marL="0" marR="0" lvl="0" indent="0" algn="r" defTabSz="91732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AD45B57-B000-4BE9-8259-99619EAB5957}" type="datetime1">
              <a:rPr lang="ru-RU"/>
              <a:pPr lvl="0"/>
              <a:t>23.11.2025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14700" y="849313"/>
            <a:ext cx="3243263" cy="2293937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Заметки 4"/>
          <p:cNvSpPr txBox="1">
            <a:spLocks noGrp="1"/>
          </p:cNvSpPr>
          <p:nvPr>
            <p:ph type="body" sz="quarter" idx="3"/>
          </p:nvPr>
        </p:nvSpPr>
        <p:spPr>
          <a:xfrm>
            <a:off x="986801" y="3271876"/>
            <a:ext cx="7899080" cy="26765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696" tIns="45847" rIns="91696" bIns="45847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34" y="6456368"/>
            <a:ext cx="4278733" cy="3413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696" tIns="45847" rIns="91696" bIns="45847" anchor="b" anchorCtr="0" compatLnSpc="1"/>
          <a:lstStyle>
            <a:lvl1pPr marL="0" marR="0" lvl="0" indent="0" algn="l" defTabSz="91732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5592384" y="6456368"/>
            <a:ext cx="4278733" cy="3413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696" tIns="45847" rIns="91696" bIns="45847" anchor="b" anchorCtr="0" compatLnSpc="1"/>
          <a:lstStyle>
            <a:lvl1pPr marL="0" marR="0" lvl="0" indent="0" algn="r" defTabSz="91732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E41A373-D0C8-4CAE-AF21-479E0F0FDB7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58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14700" y="849313"/>
            <a:ext cx="3243263" cy="229393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802001" y="2344485"/>
            <a:ext cx="9089392" cy="1588193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Holder 3"/>
          <p:cNvSpPr txBox="1">
            <a:spLocks noGrp="1"/>
          </p:cNvSpPr>
          <p:nvPr>
            <p:ph type="subTitle" idx="4294967295"/>
          </p:nvPr>
        </p:nvSpPr>
        <p:spPr>
          <a:xfrm>
            <a:off x="1604013" y="4235199"/>
            <a:ext cx="7485378" cy="189071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5" name="Holder 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CDA3DF-B0AD-49FF-8877-32D65EAD648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6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Holder 3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5" name="Holder 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D65113-D900-492D-9450-B2E2939D6F3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6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Holder 3"/>
          <p:cNvSpPr txBox="1">
            <a:spLocks noGrp="1"/>
          </p:cNvSpPr>
          <p:nvPr>
            <p:ph idx="1"/>
          </p:nvPr>
        </p:nvSpPr>
        <p:spPr>
          <a:xfrm>
            <a:off x="534667" y="1739453"/>
            <a:ext cx="4651625" cy="4991481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Holder 4"/>
          <p:cNvSpPr txBox="1">
            <a:spLocks noGrp="1"/>
          </p:cNvSpPr>
          <p:nvPr>
            <p:ph idx="4294967295"/>
          </p:nvPr>
        </p:nvSpPr>
        <p:spPr>
          <a:xfrm>
            <a:off x="5507102" y="1739453"/>
            <a:ext cx="4651625" cy="4991481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6" name="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Holder 7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B1EE0F-75D7-4EF0-863B-6BBFACB714A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0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4" name="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5819B6-7781-4D6E-A439-B3C566904D3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4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3" name="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08FCC7-A47D-4EAA-86B2-C95F0C7D85F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9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>
          <a:xfrm>
            <a:off x="735013" y="7010403"/>
            <a:ext cx="2406645" cy="401641"/>
          </a:xfrm>
        </p:spPr>
        <p:txBody>
          <a:bodyPr/>
          <a:lstStyle>
            <a:lvl1pPr>
              <a:defRPr lang="ru-RU"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>
          <a:xfrm>
            <a:off x="3541708" y="7010403"/>
            <a:ext cx="3609978" cy="4016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7551736" y="7010403"/>
            <a:ext cx="2406645" cy="401641"/>
          </a:xfrm>
        </p:spPr>
        <p:txBody>
          <a:bodyPr/>
          <a:lstStyle>
            <a:lvl1pPr>
              <a:defRPr/>
            </a:lvl1pPr>
          </a:lstStyle>
          <a:p>
            <a:pPr lvl="0"/>
            <a:fld id="{0F5B355F-0738-4668-9666-20070807F90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8642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Holder 3"/>
          <p:cNvSpPr txBox="1"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Holder 4"/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5" name="Holder 5"/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Holder 6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CDD112E-A9D7-4CF2-B7E5-B2297FA293A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5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png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13.jp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g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3.jp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object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3" y="6455033"/>
            <a:ext cx="10633328" cy="10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g object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210" y="1200305"/>
            <a:ext cx="4156533" cy="324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g object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1145" y="3965825"/>
            <a:ext cx="2075047" cy="15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g object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1098" y="3965825"/>
            <a:ext cx="2335405" cy="15747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g object 20"/>
          <p:cNvSpPr/>
          <p:nvPr/>
        </p:nvSpPr>
        <p:spPr>
          <a:xfrm>
            <a:off x="23490" y="17273"/>
            <a:ext cx="10648316" cy="7529197"/>
          </a:xfrm>
          <a:custGeom>
            <a:avLst/>
            <a:gdLst>
              <a:gd name="f0" fmla="val w"/>
              <a:gd name="f1" fmla="val h"/>
              <a:gd name="f2" fmla="val 0"/>
              <a:gd name="f3" fmla="val 10648315"/>
              <a:gd name="f4" fmla="val 7529195"/>
              <a:gd name="f5" fmla="val 7528813"/>
              <a:gd name="f6" fmla="val 10647934"/>
              <a:gd name="f7" fmla="*/ f0 1 10648315"/>
              <a:gd name="f8" fmla="*/ f1 1 7529195"/>
              <a:gd name="f9" fmla="+- f4 0 f2"/>
              <a:gd name="f10" fmla="+- f3 0 f2"/>
              <a:gd name="f11" fmla="*/ f10 1 10648315"/>
              <a:gd name="f12" fmla="*/ f9 1 752919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10648315" h="7529195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</a:path>
            </a:pathLst>
          </a:custGeom>
          <a:noFill/>
          <a:ln w="3172">
            <a:solidFill>
              <a:srgbClr val="00000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bg object 21"/>
          <p:cNvSpPr/>
          <p:nvPr/>
        </p:nvSpPr>
        <p:spPr>
          <a:xfrm>
            <a:off x="9954387" y="17273"/>
            <a:ext cx="717547" cy="717547"/>
          </a:xfrm>
          <a:custGeom>
            <a:avLst/>
            <a:gdLst>
              <a:gd name="f0" fmla="val w"/>
              <a:gd name="f1" fmla="val h"/>
              <a:gd name="f2" fmla="val 0"/>
              <a:gd name="f3" fmla="val 717550"/>
              <a:gd name="f4" fmla="val 717041"/>
              <a:gd name="f5" fmla="val 717042"/>
              <a:gd name="f6" fmla="*/ f0 1 717550"/>
              <a:gd name="f7" fmla="*/ f1 1 717550"/>
              <a:gd name="f8" fmla="+- f3 0 f2"/>
              <a:gd name="f9" fmla="*/ f8 1 717550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717550" h="717550">
                <a:moveTo>
                  <a:pt x="f2" y="f2"/>
                </a:moveTo>
                <a:lnTo>
                  <a:pt x="f2" y="f4"/>
                </a:lnTo>
                <a:lnTo>
                  <a:pt x="f5" y="f4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bg object 22"/>
          <p:cNvSpPr/>
          <p:nvPr/>
        </p:nvSpPr>
        <p:spPr>
          <a:xfrm>
            <a:off x="9954387" y="17273"/>
            <a:ext cx="717547" cy="717547"/>
          </a:xfrm>
          <a:custGeom>
            <a:avLst/>
            <a:gdLst>
              <a:gd name="f0" fmla="val w"/>
              <a:gd name="f1" fmla="val h"/>
              <a:gd name="f2" fmla="val 0"/>
              <a:gd name="f3" fmla="val 717550"/>
              <a:gd name="f4" fmla="val 717041"/>
              <a:gd name="f5" fmla="val 717042"/>
              <a:gd name="f6" fmla="*/ f0 1 717550"/>
              <a:gd name="f7" fmla="*/ f1 1 717550"/>
              <a:gd name="f8" fmla="+- f3 0 f2"/>
              <a:gd name="f9" fmla="*/ f8 1 717550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717550" h="717550">
                <a:moveTo>
                  <a:pt x="f2" y="f4"/>
                </a:moveTo>
                <a:lnTo>
                  <a:pt x="f5" y="f4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bg object 23"/>
          <p:cNvSpPr/>
          <p:nvPr/>
        </p:nvSpPr>
        <p:spPr>
          <a:xfrm>
            <a:off x="9954387" y="17273"/>
            <a:ext cx="717547" cy="717547"/>
          </a:xfrm>
          <a:custGeom>
            <a:avLst/>
            <a:gdLst>
              <a:gd name="f0" fmla="val w"/>
              <a:gd name="f1" fmla="val h"/>
              <a:gd name="f2" fmla="val 0"/>
              <a:gd name="f3" fmla="val 717550"/>
              <a:gd name="f4" fmla="val 717042"/>
              <a:gd name="f5" fmla="val 717041"/>
              <a:gd name="f6" fmla="*/ f0 1 717550"/>
              <a:gd name="f7" fmla="*/ f1 1 717550"/>
              <a:gd name="f8" fmla="+- f3 0 f2"/>
              <a:gd name="f9" fmla="*/ f8 1 717550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717550" h="717550">
                <a:moveTo>
                  <a:pt x="f4" y="f2"/>
                </a:moveTo>
                <a:lnTo>
                  <a:pt x="f2" y="f2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bg object 24"/>
          <p:cNvSpPr/>
          <p:nvPr/>
        </p:nvSpPr>
        <p:spPr>
          <a:xfrm>
            <a:off x="9954387" y="17273"/>
            <a:ext cx="717547" cy="717547"/>
          </a:xfrm>
          <a:custGeom>
            <a:avLst/>
            <a:gdLst>
              <a:gd name="f0" fmla="val w"/>
              <a:gd name="f1" fmla="val h"/>
              <a:gd name="f2" fmla="val 0"/>
              <a:gd name="f3" fmla="val 717550"/>
              <a:gd name="f4" fmla="val 717042"/>
              <a:gd name="f5" fmla="val 717041"/>
              <a:gd name="f6" fmla="*/ f0 1 717550"/>
              <a:gd name="f7" fmla="*/ f1 1 717550"/>
              <a:gd name="f8" fmla="+- f3 0 f2"/>
              <a:gd name="f9" fmla="*/ f8 1 717550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717550" h="717550">
                <a:moveTo>
                  <a:pt x="f4" y="f5"/>
                </a:moveTo>
                <a:lnTo>
                  <a:pt x="f4" y="f2"/>
                </a:lnTo>
                <a:lnTo>
                  <a:pt x="f2" y="f2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bg object 25"/>
          <p:cNvSpPr/>
          <p:nvPr/>
        </p:nvSpPr>
        <p:spPr>
          <a:xfrm>
            <a:off x="10671432" y="17273"/>
            <a:ext cx="0" cy="75291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7529195"/>
              <a:gd name="f5" fmla="val 7528813"/>
              <a:gd name="f6" fmla="abs f0"/>
              <a:gd name="f7" fmla="abs f1"/>
              <a:gd name="f8" fmla="abs f2"/>
              <a:gd name="f9" fmla="*/ f1 1 7529195"/>
              <a:gd name="f10" fmla="val f3"/>
              <a:gd name="f11" fmla="+- f4 0 f3"/>
              <a:gd name="f12" fmla="+- f3 0 f3"/>
              <a:gd name="f13" fmla="?: f6 f0 1"/>
              <a:gd name="f14" fmla="?: f7 f1 1"/>
              <a:gd name="f15" fmla="?: f8 f2 1"/>
              <a:gd name="f16" fmla="*/ f12 1 0"/>
              <a:gd name="f17" fmla="*/ f11 1 7529195"/>
              <a:gd name="f18" fmla="*/ f13 1 21600"/>
              <a:gd name="f19" fmla="*/ f14 1 7529195"/>
              <a:gd name="f20" fmla="*/ 21600 f13 1"/>
              <a:gd name="f21" fmla="*/ 0 1 f16"/>
              <a:gd name="f22" fmla="*/ 1 1 f16"/>
              <a:gd name="f23" fmla="*/ 0 1 f17"/>
              <a:gd name="f24" fmla="*/ 7529195 1 f17"/>
              <a:gd name="f25" fmla="min f19 f18"/>
              <a:gd name="f26" fmla="*/ f20 1 f15"/>
              <a:gd name="f27" fmla="*/ f24 f9 1"/>
              <a:gd name="f28" fmla="*/ f23 f9 1"/>
              <a:gd name="f29" fmla="val f26"/>
              <a:gd name="f30" fmla="*/ f3 f25 1"/>
              <a:gd name="f31" fmla="+- f29 0 f10"/>
              <a:gd name="f32" fmla="*/ f31 1 0"/>
              <a:gd name="f33" fmla="*/ f21 f32 1"/>
              <a:gd name="f34" fmla="*/ f22 f32 1"/>
              <a:gd name="f35" fmla="*/ f33 f25 1"/>
              <a:gd name="f36" fmla="*/ f34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5" t="f28" r="f36" b="f27"/>
            <a:pathLst>
              <a:path h="7529195">
                <a:moveTo>
                  <a:pt x="f30" y="f5"/>
                </a:moveTo>
                <a:lnTo>
                  <a:pt x="f30" y="f3"/>
                </a:lnTo>
              </a:path>
            </a:pathLst>
          </a:custGeom>
          <a:noFill/>
          <a:ln w="3172">
            <a:solidFill>
              <a:srgbClr val="00000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bg object 26"/>
          <p:cNvSpPr/>
          <p:nvPr/>
        </p:nvSpPr>
        <p:spPr>
          <a:xfrm>
            <a:off x="23490" y="17273"/>
            <a:ext cx="88267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8264"/>
              <a:gd name="f4" fmla="val 896619"/>
              <a:gd name="f5" fmla="val 896238"/>
              <a:gd name="f6" fmla="val 87757"/>
              <a:gd name="f7" fmla="*/ f0 1 88264"/>
              <a:gd name="f8" fmla="*/ f1 1 896619"/>
              <a:gd name="f9" fmla="+- f4 0 f2"/>
              <a:gd name="f10" fmla="+- f3 0 f2"/>
              <a:gd name="f11" fmla="*/ f10 1 88264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8264" h="896619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bg object 27"/>
          <p:cNvSpPr/>
          <p:nvPr/>
        </p:nvSpPr>
        <p:spPr>
          <a:xfrm>
            <a:off x="23490" y="17273"/>
            <a:ext cx="88267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8264"/>
              <a:gd name="f4" fmla="val 896619"/>
              <a:gd name="f5" fmla="val 896238"/>
              <a:gd name="f6" fmla="val 87757"/>
              <a:gd name="f7" fmla="*/ f0 1 88264"/>
              <a:gd name="f8" fmla="*/ f1 1 896619"/>
              <a:gd name="f9" fmla="+- f4 0 f2"/>
              <a:gd name="f10" fmla="+- f3 0 f2"/>
              <a:gd name="f11" fmla="*/ f10 1 88264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8264" h="896619">
                <a:moveTo>
                  <a:pt x="f2" y="f5"/>
                </a:moveTo>
                <a:lnTo>
                  <a:pt x="f6" y="f5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bg object 28"/>
          <p:cNvSpPr/>
          <p:nvPr/>
        </p:nvSpPr>
        <p:spPr>
          <a:xfrm>
            <a:off x="23490" y="17273"/>
            <a:ext cx="88267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8264"/>
              <a:gd name="f4" fmla="val 896619"/>
              <a:gd name="f5" fmla="val 87757"/>
              <a:gd name="f6" fmla="val 896238"/>
              <a:gd name="f7" fmla="*/ f0 1 88264"/>
              <a:gd name="f8" fmla="*/ f1 1 896619"/>
              <a:gd name="f9" fmla="+- f4 0 f2"/>
              <a:gd name="f10" fmla="+- f3 0 f2"/>
              <a:gd name="f11" fmla="*/ f10 1 88264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8264" h="896619">
                <a:moveTo>
                  <a:pt x="f5" y="f2"/>
                </a:moveTo>
                <a:lnTo>
                  <a:pt x="f2" y="f2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bg object 29"/>
          <p:cNvSpPr/>
          <p:nvPr/>
        </p:nvSpPr>
        <p:spPr>
          <a:xfrm>
            <a:off x="23490" y="17273"/>
            <a:ext cx="88267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8264"/>
              <a:gd name="f4" fmla="val 896619"/>
              <a:gd name="f5" fmla="val 87757"/>
              <a:gd name="f6" fmla="val 896238"/>
              <a:gd name="f7" fmla="*/ f0 1 88264"/>
              <a:gd name="f8" fmla="*/ f1 1 896619"/>
              <a:gd name="f9" fmla="+- f4 0 f2"/>
              <a:gd name="f10" fmla="+- f3 0 f2"/>
              <a:gd name="f11" fmla="*/ f10 1 88264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8264" h="896619">
                <a:moveTo>
                  <a:pt x="f5" y="f6"/>
                </a:moveTo>
                <a:lnTo>
                  <a:pt x="f5" y="f2"/>
                </a:lnTo>
                <a:lnTo>
                  <a:pt x="f2" y="f2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bg object 30"/>
          <p:cNvSpPr/>
          <p:nvPr/>
        </p:nvSpPr>
        <p:spPr>
          <a:xfrm>
            <a:off x="111255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80"/>
              <a:gd name="f4" fmla="val 896619"/>
              <a:gd name="f5" fmla="val 896238"/>
              <a:gd name="f6" fmla="val 80772"/>
              <a:gd name="f7" fmla="*/ f0 1 81280"/>
              <a:gd name="f8" fmla="*/ f1 1 896619"/>
              <a:gd name="f9" fmla="+- f4 0 f2"/>
              <a:gd name="f10" fmla="+- f3 0 f2"/>
              <a:gd name="f11" fmla="*/ f10 1 81280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80" h="896619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bg object 31"/>
          <p:cNvSpPr/>
          <p:nvPr/>
        </p:nvSpPr>
        <p:spPr>
          <a:xfrm>
            <a:off x="111255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80"/>
              <a:gd name="f4" fmla="val 896619"/>
              <a:gd name="f5" fmla="val 896238"/>
              <a:gd name="f6" fmla="val 80772"/>
              <a:gd name="f7" fmla="*/ f0 1 81280"/>
              <a:gd name="f8" fmla="*/ f1 1 896619"/>
              <a:gd name="f9" fmla="+- f4 0 f2"/>
              <a:gd name="f10" fmla="+- f3 0 f2"/>
              <a:gd name="f11" fmla="*/ f10 1 81280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80" h="896619">
                <a:moveTo>
                  <a:pt x="f2" y="f5"/>
                </a:moveTo>
                <a:lnTo>
                  <a:pt x="f6" y="f5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bg object 32"/>
          <p:cNvSpPr/>
          <p:nvPr/>
        </p:nvSpPr>
        <p:spPr>
          <a:xfrm>
            <a:off x="111255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80"/>
              <a:gd name="f4" fmla="val 896619"/>
              <a:gd name="f5" fmla="val 80772"/>
              <a:gd name="f6" fmla="val 896238"/>
              <a:gd name="f7" fmla="*/ f0 1 81280"/>
              <a:gd name="f8" fmla="*/ f1 1 896619"/>
              <a:gd name="f9" fmla="+- f4 0 f2"/>
              <a:gd name="f10" fmla="+- f3 0 f2"/>
              <a:gd name="f11" fmla="*/ f10 1 81280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80" h="896619">
                <a:moveTo>
                  <a:pt x="f5" y="f2"/>
                </a:moveTo>
                <a:lnTo>
                  <a:pt x="f2" y="f2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bg object 33"/>
          <p:cNvSpPr/>
          <p:nvPr/>
        </p:nvSpPr>
        <p:spPr>
          <a:xfrm>
            <a:off x="111255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80"/>
              <a:gd name="f4" fmla="val 896619"/>
              <a:gd name="f5" fmla="val 80772"/>
              <a:gd name="f6" fmla="val 896238"/>
              <a:gd name="f7" fmla="*/ f0 1 81280"/>
              <a:gd name="f8" fmla="*/ f1 1 896619"/>
              <a:gd name="f9" fmla="+- f4 0 f2"/>
              <a:gd name="f10" fmla="+- f3 0 f2"/>
              <a:gd name="f11" fmla="*/ f10 1 81280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80" h="896619">
                <a:moveTo>
                  <a:pt x="f5" y="f6"/>
                </a:moveTo>
                <a:lnTo>
                  <a:pt x="f5" y="f2"/>
                </a:lnTo>
                <a:lnTo>
                  <a:pt x="f2" y="f2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bg object 34"/>
          <p:cNvSpPr/>
          <p:nvPr/>
        </p:nvSpPr>
        <p:spPr>
          <a:xfrm>
            <a:off x="192024" y="17273"/>
            <a:ext cx="505015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5050155"/>
              <a:gd name="f4" fmla="val 896619"/>
              <a:gd name="f5" fmla="val 896238"/>
              <a:gd name="f6" fmla="val 5049647"/>
              <a:gd name="f7" fmla="*/ f0 1 5050155"/>
              <a:gd name="f8" fmla="*/ f1 1 896619"/>
              <a:gd name="f9" fmla="+- f4 0 f2"/>
              <a:gd name="f10" fmla="+- f3 0 f2"/>
              <a:gd name="f11" fmla="*/ f10 1 5050155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050155" h="896619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bg object 35"/>
          <p:cNvSpPr/>
          <p:nvPr/>
        </p:nvSpPr>
        <p:spPr>
          <a:xfrm>
            <a:off x="192024" y="17273"/>
            <a:ext cx="505015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5050155"/>
              <a:gd name="f4" fmla="val 896619"/>
              <a:gd name="f5" fmla="val 896238"/>
              <a:gd name="f6" fmla="val 5049647"/>
              <a:gd name="f7" fmla="*/ f0 1 5050155"/>
              <a:gd name="f8" fmla="*/ f1 1 896619"/>
              <a:gd name="f9" fmla="+- f4 0 f2"/>
              <a:gd name="f10" fmla="+- f3 0 f2"/>
              <a:gd name="f11" fmla="*/ f10 1 5050155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050155" h="896619">
                <a:moveTo>
                  <a:pt x="f2" y="f5"/>
                </a:moveTo>
                <a:lnTo>
                  <a:pt x="f6" y="f5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bg object 36"/>
          <p:cNvSpPr/>
          <p:nvPr/>
        </p:nvSpPr>
        <p:spPr>
          <a:xfrm>
            <a:off x="192024" y="17273"/>
            <a:ext cx="505015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5050155"/>
              <a:gd name="f4" fmla="val 896619"/>
              <a:gd name="f5" fmla="val 5049647"/>
              <a:gd name="f6" fmla="val 896238"/>
              <a:gd name="f7" fmla="*/ f0 1 5050155"/>
              <a:gd name="f8" fmla="*/ f1 1 896619"/>
              <a:gd name="f9" fmla="+- f4 0 f2"/>
              <a:gd name="f10" fmla="+- f3 0 f2"/>
              <a:gd name="f11" fmla="*/ f10 1 5050155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050155" h="896619">
                <a:moveTo>
                  <a:pt x="f5" y="f2"/>
                </a:moveTo>
                <a:lnTo>
                  <a:pt x="f2" y="f2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bg object 37"/>
          <p:cNvSpPr/>
          <p:nvPr/>
        </p:nvSpPr>
        <p:spPr>
          <a:xfrm>
            <a:off x="192024" y="17273"/>
            <a:ext cx="505015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5050155"/>
              <a:gd name="f4" fmla="val 896619"/>
              <a:gd name="f5" fmla="val 5049647"/>
              <a:gd name="f6" fmla="val 896238"/>
              <a:gd name="f7" fmla="*/ f0 1 5050155"/>
              <a:gd name="f8" fmla="*/ f1 1 896619"/>
              <a:gd name="f9" fmla="+- f4 0 f2"/>
              <a:gd name="f10" fmla="+- f3 0 f2"/>
              <a:gd name="f11" fmla="*/ f10 1 5050155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050155" h="896619">
                <a:moveTo>
                  <a:pt x="f5" y="f6"/>
                </a:moveTo>
                <a:lnTo>
                  <a:pt x="f5" y="f2"/>
                </a:lnTo>
                <a:lnTo>
                  <a:pt x="f2" y="f2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bg object 38"/>
          <p:cNvSpPr/>
          <p:nvPr/>
        </p:nvSpPr>
        <p:spPr>
          <a:xfrm>
            <a:off x="5241669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79"/>
              <a:gd name="f4" fmla="val 896619"/>
              <a:gd name="f5" fmla="val 896238"/>
              <a:gd name="f6" fmla="val 80771"/>
              <a:gd name="f7" fmla="*/ f0 1 81279"/>
              <a:gd name="f8" fmla="*/ f1 1 896619"/>
              <a:gd name="f9" fmla="+- f4 0 f2"/>
              <a:gd name="f10" fmla="+- f3 0 f2"/>
              <a:gd name="f11" fmla="*/ f10 1 8127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79" h="896619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5" name="bg object 39"/>
          <p:cNvSpPr/>
          <p:nvPr/>
        </p:nvSpPr>
        <p:spPr>
          <a:xfrm>
            <a:off x="5241669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79"/>
              <a:gd name="f4" fmla="val 896619"/>
              <a:gd name="f5" fmla="val 896238"/>
              <a:gd name="f6" fmla="val 80771"/>
              <a:gd name="f7" fmla="*/ f0 1 81279"/>
              <a:gd name="f8" fmla="*/ f1 1 896619"/>
              <a:gd name="f9" fmla="+- f4 0 f2"/>
              <a:gd name="f10" fmla="+- f3 0 f2"/>
              <a:gd name="f11" fmla="*/ f10 1 8127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79" h="896619">
                <a:moveTo>
                  <a:pt x="f2" y="f5"/>
                </a:moveTo>
                <a:lnTo>
                  <a:pt x="f6" y="f5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6" name="bg object 40"/>
          <p:cNvSpPr/>
          <p:nvPr/>
        </p:nvSpPr>
        <p:spPr>
          <a:xfrm>
            <a:off x="5241669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79"/>
              <a:gd name="f4" fmla="val 896619"/>
              <a:gd name="f5" fmla="val 80771"/>
              <a:gd name="f6" fmla="val 896238"/>
              <a:gd name="f7" fmla="*/ f0 1 81279"/>
              <a:gd name="f8" fmla="*/ f1 1 896619"/>
              <a:gd name="f9" fmla="+- f4 0 f2"/>
              <a:gd name="f10" fmla="+- f3 0 f2"/>
              <a:gd name="f11" fmla="*/ f10 1 8127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79" h="896619">
                <a:moveTo>
                  <a:pt x="f5" y="f2"/>
                </a:moveTo>
                <a:lnTo>
                  <a:pt x="f2" y="f2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bg object 41"/>
          <p:cNvSpPr/>
          <p:nvPr/>
        </p:nvSpPr>
        <p:spPr>
          <a:xfrm>
            <a:off x="5241669" y="17273"/>
            <a:ext cx="81281" cy="896614"/>
          </a:xfrm>
          <a:custGeom>
            <a:avLst/>
            <a:gdLst>
              <a:gd name="f0" fmla="val w"/>
              <a:gd name="f1" fmla="val h"/>
              <a:gd name="f2" fmla="val 0"/>
              <a:gd name="f3" fmla="val 81279"/>
              <a:gd name="f4" fmla="val 896619"/>
              <a:gd name="f5" fmla="val 80771"/>
              <a:gd name="f6" fmla="val 896238"/>
              <a:gd name="f7" fmla="*/ f0 1 81279"/>
              <a:gd name="f8" fmla="*/ f1 1 896619"/>
              <a:gd name="f9" fmla="+- f4 0 f2"/>
              <a:gd name="f10" fmla="+- f3 0 f2"/>
              <a:gd name="f11" fmla="*/ f10 1 8127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81279" h="896619">
                <a:moveTo>
                  <a:pt x="f5" y="f6"/>
                </a:moveTo>
                <a:lnTo>
                  <a:pt x="f5" y="f2"/>
                </a:lnTo>
                <a:lnTo>
                  <a:pt x="f2" y="f2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8" name="bg object 42"/>
          <p:cNvSpPr/>
          <p:nvPr/>
        </p:nvSpPr>
        <p:spPr>
          <a:xfrm>
            <a:off x="5322438" y="17273"/>
            <a:ext cx="7873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78739"/>
              <a:gd name="f4" fmla="val 896619"/>
              <a:gd name="f5" fmla="val 896238"/>
              <a:gd name="f6" fmla="val 78740"/>
              <a:gd name="f7" fmla="*/ f0 1 78739"/>
              <a:gd name="f8" fmla="*/ f1 1 896619"/>
              <a:gd name="f9" fmla="+- f4 0 f2"/>
              <a:gd name="f10" fmla="+- f3 0 f2"/>
              <a:gd name="f11" fmla="*/ f10 1 7873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78739" h="896619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bg object 43"/>
          <p:cNvSpPr/>
          <p:nvPr/>
        </p:nvSpPr>
        <p:spPr>
          <a:xfrm>
            <a:off x="5322438" y="17273"/>
            <a:ext cx="7873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78739"/>
              <a:gd name="f4" fmla="val 896619"/>
              <a:gd name="f5" fmla="val 896238"/>
              <a:gd name="f6" fmla="val 78740"/>
              <a:gd name="f7" fmla="*/ f0 1 78739"/>
              <a:gd name="f8" fmla="*/ f1 1 896619"/>
              <a:gd name="f9" fmla="+- f4 0 f2"/>
              <a:gd name="f10" fmla="+- f3 0 f2"/>
              <a:gd name="f11" fmla="*/ f10 1 7873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78739" h="896619">
                <a:moveTo>
                  <a:pt x="f2" y="f5"/>
                </a:moveTo>
                <a:lnTo>
                  <a:pt x="f6" y="f5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0" name="bg object 44"/>
          <p:cNvSpPr/>
          <p:nvPr/>
        </p:nvSpPr>
        <p:spPr>
          <a:xfrm>
            <a:off x="5322438" y="17273"/>
            <a:ext cx="7873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78739"/>
              <a:gd name="f4" fmla="val 896619"/>
              <a:gd name="f5" fmla="val 78740"/>
              <a:gd name="f6" fmla="val 896238"/>
              <a:gd name="f7" fmla="*/ f0 1 78739"/>
              <a:gd name="f8" fmla="*/ f1 1 896619"/>
              <a:gd name="f9" fmla="+- f4 0 f2"/>
              <a:gd name="f10" fmla="+- f3 0 f2"/>
              <a:gd name="f11" fmla="*/ f10 1 7873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78739" h="896619">
                <a:moveTo>
                  <a:pt x="f5" y="f2"/>
                </a:moveTo>
                <a:lnTo>
                  <a:pt x="f2" y="f2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bg object 45"/>
          <p:cNvSpPr/>
          <p:nvPr/>
        </p:nvSpPr>
        <p:spPr>
          <a:xfrm>
            <a:off x="5322438" y="17273"/>
            <a:ext cx="78738" cy="896614"/>
          </a:xfrm>
          <a:custGeom>
            <a:avLst/>
            <a:gdLst>
              <a:gd name="f0" fmla="val w"/>
              <a:gd name="f1" fmla="val h"/>
              <a:gd name="f2" fmla="val 0"/>
              <a:gd name="f3" fmla="val 78739"/>
              <a:gd name="f4" fmla="val 896619"/>
              <a:gd name="f5" fmla="val 78740"/>
              <a:gd name="f6" fmla="val 896238"/>
              <a:gd name="f7" fmla="*/ f0 1 78739"/>
              <a:gd name="f8" fmla="*/ f1 1 896619"/>
              <a:gd name="f9" fmla="+- f4 0 f2"/>
              <a:gd name="f10" fmla="+- f3 0 f2"/>
              <a:gd name="f11" fmla="*/ f10 1 78739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78739" h="896619">
                <a:moveTo>
                  <a:pt x="f5" y="f6"/>
                </a:moveTo>
                <a:lnTo>
                  <a:pt x="f5" y="f2"/>
                </a:lnTo>
                <a:lnTo>
                  <a:pt x="f2" y="f2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2" name="bg object 46"/>
          <p:cNvSpPr/>
          <p:nvPr/>
        </p:nvSpPr>
        <p:spPr>
          <a:xfrm>
            <a:off x="23490" y="17273"/>
            <a:ext cx="10648316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0648315"/>
              <a:gd name="f5" fmla="val 10647934"/>
              <a:gd name="f6" fmla="abs f0"/>
              <a:gd name="f7" fmla="abs f1"/>
              <a:gd name="f8" fmla="abs f2"/>
              <a:gd name="f9" fmla="*/ f0 1 1064831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10648315"/>
              <a:gd name="f17" fmla="*/ f11 1 0"/>
              <a:gd name="f18" fmla="*/ f13 1 10648315"/>
              <a:gd name="f19" fmla="*/ f14 1 21600"/>
              <a:gd name="f20" fmla="*/ 21600 f14 1"/>
              <a:gd name="f21" fmla="*/ 0 1 f16"/>
              <a:gd name="f22" fmla="*/ 1064831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10648315">
                <a:moveTo>
                  <a:pt x="f5" y="f30"/>
                </a:moveTo>
                <a:lnTo>
                  <a:pt x="f3" y="f30"/>
                </a:lnTo>
              </a:path>
            </a:pathLst>
          </a:custGeom>
          <a:noFill/>
          <a:ln w="3172">
            <a:solidFill>
              <a:srgbClr val="00000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3" name="bg object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3" y="6455033"/>
            <a:ext cx="10633328" cy="10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bg object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330" y="5508656"/>
            <a:ext cx="193359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bg object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330" y="4074575"/>
            <a:ext cx="193359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bg object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330" y="2640485"/>
            <a:ext cx="193359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bg object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330" y="1206404"/>
            <a:ext cx="193359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bg object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3233" y="1206532"/>
            <a:ext cx="193359" cy="72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bg object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63233" y="2640485"/>
            <a:ext cx="193359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bg object 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63233" y="4074575"/>
            <a:ext cx="193359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bg object 5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63233" y="5508656"/>
            <a:ext cx="193359" cy="72841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bg object 56"/>
          <p:cNvSpPr/>
          <p:nvPr/>
        </p:nvSpPr>
        <p:spPr>
          <a:xfrm>
            <a:off x="23490" y="17273"/>
            <a:ext cx="5377815" cy="896614"/>
          </a:xfrm>
          <a:custGeom>
            <a:avLst/>
            <a:gdLst>
              <a:gd name="f0" fmla="val w"/>
              <a:gd name="f1" fmla="val h"/>
              <a:gd name="f2" fmla="val 0"/>
              <a:gd name="f3" fmla="val 5377815"/>
              <a:gd name="f4" fmla="val 896619"/>
              <a:gd name="f5" fmla="val 896238"/>
              <a:gd name="f6" fmla="val 5377688"/>
              <a:gd name="f7" fmla="*/ f0 1 5377815"/>
              <a:gd name="f8" fmla="*/ f1 1 896619"/>
              <a:gd name="f9" fmla="+- f4 0 f2"/>
              <a:gd name="f10" fmla="+- f3 0 f2"/>
              <a:gd name="f11" fmla="*/ f10 1 5377815"/>
              <a:gd name="f12" fmla="*/ f9 1 8966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377815" h="896619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  <a:lnTo>
                  <a:pt x="f6" y="f2"/>
                </a:lnTo>
              </a:path>
            </a:pathLst>
          </a:custGeom>
          <a:noFill/>
          <a:ln w="3172">
            <a:solidFill>
              <a:srgbClr val="00000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3" name="bg object 5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994" y="1095624"/>
            <a:ext cx="4308597" cy="345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bg object 5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28521" y="135797"/>
            <a:ext cx="728411" cy="193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bg object 5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62474" y="135797"/>
            <a:ext cx="728411" cy="193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bg object 6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96555" y="135797"/>
            <a:ext cx="728411" cy="19335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bg object 61"/>
          <p:cNvSpPr/>
          <p:nvPr/>
        </p:nvSpPr>
        <p:spPr>
          <a:xfrm>
            <a:off x="9954387" y="17273"/>
            <a:ext cx="717547" cy="717547"/>
          </a:xfrm>
          <a:custGeom>
            <a:avLst/>
            <a:gdLst>
              <a:gd name="f0" fmla="val w"/>
              <a:gd name="f1" fmla="val h"/>
              <a:gd name="f2" fmla="val 0"/>
              <a:gd name="f3" fmla="val 717550"/>
              <a:gd name="f4" fmla="val 717042"/>
              <a:gd name="f5" fmla="val 717041"/>
              <a:gd name="f6" fmla="*/ f0 1 717550"/>
              <a:gd name="f7" fmla="*/ f1 1 717550"/>
              <a:gd name="f8" fmla="+- f3 0 f2"/>
              <a:gd name="f9" fmla="*/ f8 1 717550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717550" h="717550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</a:path>
            </a:pathLst>
          </a:custGeom>
          <a:noFill/>
          <a:ln w="3172">
            <a:solidFill>
              <a:srgbClr val="00000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8" name="bg object 62"/>
          <p:cNvSpPr/>
          <p:nvPr/>
        </p:nvSpPr>
        <p:spPr>
          <a:xfrm>
            <a:off x="10265667" y="228087"/>
            <a:ext cx="120645" cy="286380"/>
          </a:xfrm>
          <a:custGeom>
            <a:avLst/>
            <a:gdLst>
              <a:gd name="f0" fmla="val w"/>
              <a:gd name="f1" fmla="val h"/>
              <a:gd name="f2" fmla="val 0"/>
              <a:gd name="f3" fmla="val 120650"/>
              <a:gd name="f4" fmla="val 286384"/>
              <a:gd name="f5" fmla="val 120522"/>
              <a:gd name="f6" fmla="val 113791"/>
              <a:gd name="f7" fmla="val 39496"/>
              <a:gd name="f8" fmla="val 33273"/>
              <a:gd name="f9" fmla="val 41528"/>
              <a:gd name="f10" fmla="val 48894"/>
              <a:gd name="f11" fmla="val 36321"/>
              <a:gd name="f12" fmla="val 60197"/>
              <a:gd name="f13" fmla="val 33146"/>
              <a:gd name="f14" fmla="val 66675"/>
              <a:gd name="f15" fmla="val 70992"/>
              <a:gd name="f16" fmla="val 34670"/>
              <a:gd name="f17" fmla="val 74294"/>
              <a:gd name="f18" fmla="val 37845"/>
              <a:gd name="f19" fmla="val 76072"/>
              <a:gd name="f20" fmla="val 42671"/>
              <a:gd name="f21" fmla="val 76453"/>
              <a:gd name="f22" fmla="val 50418"/>
              <a:gd name="f23" fmla="val 74040"/>
              <a:gd name="f24" fmla="val 70103"/>
              <a:gd name="f25" fmla="val 42417"/>
              <a:gd name="f26" fmla="val 249427"/>
              <a:gd name="f27" fmla="val 11302"/>
              <a:gd name="f28" fmla="val 278256"/>
              <a:gd name="f29" fmla="val 1396"/>
              <a:gd name="f30" fmla="val 278383"/>
              <a:gd name="f31" fmla="val 286130"/>
              <a:gd name="f32" fmla="val 105409"/>
              <a:gd name="f33" fmla="val 106806"/>
              <a:gd name="f34" fmla="val 97281"/>
              <a:gd name="f35" fmla="val 85089"/>
              <a:gd name="f36" fmla="val 276478"/>
              <a:gd name="f37" fmla="val 79375"/>
              <a:gd name="f38" fmla="val 273430"/>
              <a:gd name="f39" fmla="val 268985"/>
              <a:gd name="f40" fmla="val 75183"/>
              <a:gd name="f41" fmla="val 263143"/>
              <a:gd name="f42" fmla="val 76707"/>
              <a:gd name="f43" fmla="val 248538"/>
              <a:gd name="f44" fmla="*/ f0 1 120650"/>
              <a:gd name="f45" fmla="*/ f1 1 286384"/>
              <a:gd name="f46" fmla="+- f4 0 f2"/>
              <a:gd name="f47" fmla="+- f3 0 f2"/>
              <a:gd name="f48" fmla="*/ f47 1 120650"/>
              <a:gd name="f49" fmla="*/ f46 1 286384"/>
              <a:gd name="f50" fmla="*/ f2 1 f48"/>
              <a:gd name="f51" fmla="*/ f3 1 f48"/>
              <a:gd name="f52" fmla="*/ f2 1 f49"/>
              <a:gd name="f53" fmla="*/ f4 1 f49"/>
              <a:gd name="f54" fmla="*/ f50 f44 1"/>
              <a:gd name="f55" fmla="*/ f51 f44 1"/>
              <a:gd name="f56" fmla="*/ f53 f45 1"/>
              <a:gd name="f57" fmla="*/ f52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120650" h="2863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7"/>
                </a:lnTo>
                <a:lnTo>
                  <a:pt x="f10" y="f11"/>
                </a:lnTo>
                <a:lnTo>
                  <a:pt x="f12" y="f13"/>
                </a:lnTo>
                <a:lnTo>
                  <a:pt x="f14" y="f13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2" y="f31"/>
                </a:lnTo>
                <a:lnTo>
                  <a:pt x="f32" y="f31"/>
                </a:lnTo>
                <a:lnTo>
                  <a:pt x="f33" y="f30"/>
                </a:lnTo>
                <a:lnTo>
                  <a:pt x="f34" y="f28"/>
                </a:lnTo>
                <a:lnTo>
                  <a:pt x="f35" y="f36"/>
                </a:lnTo>
                <a:lnTo>
                  <a:pt x="f37" y="f38"/>
                </a:lnTo>
                <a:lnTo>
                  <a:pt x="f19" y="f39"/>
                </a:lnTo>
                <a:lnTo>
                  <a:pt x="f40" y="f41"/>
                </a:lnTo>
                <a:lnTo>
                  <a:pt x="f42" y="f43"/>
                </a:lnTo>
                <a:lnTo>
                  <a:pt x="f5" y="f2"/>
                </a:lnTo>
                <a:close/>
              </a:path>
            </a:pathLst>
          </a:custGeom>
          <a:solidFill>
            <a:srgbClr val="00FF3E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9" name="bg object 63"/>
          <p:cNvSpPr/>
          <p:nvPr/>
        </p:nvSpPr>
        <p:spPr>
          <a:xfrm>
            <a:off x="10265667" y="228087"/>
            <a:ext cx="120645" cy="286380"/>
          </a:xfrm>
          <a:custGeom>
            <a:avLst/>
            <a:gdLst>
              <a:gd name="f0" fmla="val w"/>
              <a:gd name="f1" fmla="val h"/>
              <a:gd name="f2" fmla="val 0"/>
              <a:gd name="f3" fmla="val 120650"/>
              <a:gd name="f4" fmla="val 286384"/>
              <a:gd name="f5" fmla="val 39496"/>
              <a:gd name="f6" fmla="val 33273"/>
              <a:gd name="f7" fmla="val 113791"/>
              <a:gd name="f8" fmla="val 120522"/>
              <a:gd name="f9" fmla="val 78866"/>
              <a:gd name="f10" fmla="val 236854"/>
              <a:gd name="f11" fmla="val 76707"/>
              <a:gd name="f12" fmla="val 248538"/>
              <a:gd name="f13" fmla="val 75183"/>
              <a:gd name="f14" fmla="val 263143"/>
              <a:gd name="f15" fmla="val 106806"/>
              <a:gd name="f16" fmla="val 278383"/>
              <a:gd name="f17" fmla="val 105409"/>
              <a:gd name="f18" fmla="val 286130"/>
              <a:gd name="f19" fmla="val 1396"/>
              <a:gd name="f20" fmla="val 11302"/>
              <a:gd name="f21" fmla="val 278256"/>
              <a:gd name="f22" fmla="val 24510"/>
              <a:gd name="f23" fmla="val 276478"/>
              <a:gd name="f24" fmla="val 44703"/>
              <a:gd name="f25" fmla="val 71374"/>
              <a:gd name="f26" fmla="val 85470"/>
              <a:gd name="f27" fmla="val 76453"/>
              <a:gd name="f28" fmla="val 50418"/>
              <a:gd name="f29" fmla="val 76200"/>
              <a:gd name="f30" fmla="val 45973"/>
              <a:gd name="f31" fmla="val 76072"/>
              <a:gd name="f32" fmla="val 42671"/>
              <a:gd name="f33" fmla="val 74294"/>
              <a:gd name="f34" fmla="val 37845"/>
              <a:gd name="f35" fmla="val 72643"/>
              <a:gd name="f36" fmla="val 36194"/>
              <a:gd name="f37" fmla="val 70992"/>
              <a:gd name="f38" fmla="val 34670"/>
              <a:gd name="f39" fmla="val 66675"/>
              <a:gd name="f40" fmla="val 33146"/>
              <a:gd name="f41" fmla="val 64007"/>
              <a:gd name="f42" fmla="val 60197"/>
              <a:gd name="f43" fmla="val 48894"/>
              <a:gd name="f44" fmla="val 36321"/>
              <a:gd name="f45" fmla="val 41528"/>
              <a:gd name="f46" fmla="*/ f0 1 120650"/>
              <a:gd name="f47" fmla="*/ f1 1 286384"/>
              <a:gd name="f48" fmla="+- f4 0 f2"/>
              <a:gd name="f49" fmla="+- f3 0 f2"/>
              <a:gd name="f50" fmla="*/ f49 1 120650"/>
              <a:gd name="f51" fmla="*/ f48 1 286384"/>
              <a:gd name="f52" fmla="*/ f2 1 f50"/>
              <a:gd name="f53" fmla="*/ f3 1 f50"/>
              <a:gd name="f54" fmla="*/ f2 1 f51"/>
              <a:gd name="f55" fmla="*/ f4 1 f51"/>
              <a:gd name="f56" fmla="*/ f52 f46 1"/>
              <a:gd name="f57" fmla="*/ f53 f46 1"/>
              <a:gd name="f58" fmla="*/ f55 f47 1"/>
              <a:gd name="f59" fmla="*/ f5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6" t="f59" r="f57" b="f58"/>
            <a:pathLst>
              <a:path w="120650" h="286384">
                <a:moveTo>
                  <a:pt x="f5" y="f6"/>
                </a:moveTo>
                <a:lnTo>
                  <a:pt x="f7" y="f2"/>
                </a:lnTo>
                <a:lnTo>
                  <a:pt x="f8" y="f2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2" y="f18"/>
                </a:lnTo>
                <a:lnTo>
                  <a:pt x="f19" y="f16"/>
                </a:lnTo>
                <a:lnTo>
                  <a:pt x="f20" y="f21"/>
                </a:lnTo>
                <a:lnTo>
                  <a:pt x="f22" y="f23"/>
                </a:lnTo>
                <a:lnTo>
                  <a:pt x="f24" y="f10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0"/>
                </a:lnTo>
                <a:lnTo>
                  <a:pt x="f42" y="f40"/>
                </a:lnTo>
                <a:lnTo>
                  <a:pt x="f43" y="f44"/>
                </a:lnTo>
                <a:lnTo>
                  <a:pt x="f45" y="f5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FF3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0" name="bg object 6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3350" y="4809268"/>
            <a:ext cx="4109277" cy="122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bg object 6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033" y="323752"/>
            <a:ext cx="1495108" cy="27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bg object 6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11026" y="384971"/>
            <a:ext cx="1096329" cy="2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bg object 6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80699" y="384971"/>
            <a:ext cx="129725" cy="15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bg object 6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89228" y="318805"/>
            <a:ext cx="2270446" cy="28428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bg object 69"/>
          <p:cNvSpPr/>
          <p:nvPr/>
        </p:nvSpPr>
        <p:spPr>
          <a:xfrm>
            <a:off x="5871206" y="554985"/>
            <a:ext cx="2868299" cy="358773"/>
          </a:xfrm>
          <a:custGeom>
            <a:avLst/>
            <a:gdLst>
              <a:gd name="f0" fmla="val w"/>
              <a:gd name="f1" fmla="val h"/>
              <a:gd name="f2" fmla="val 0"/>
              <a:gd name="f3" fmla="val 2868295"/>
              <a:gd name="f4" fmla="val 358775"/>
              <a:gd name="f5" fmla="val 358521"/>
              <a:gd name="f6" fmla="val 2868041"/>
              <a:gd name="f7" fmla="*/ f0 1 2868295"/>
              <a:gd name="f8" fmla="*/ f1 1 358775"/>
              <a:gd name="f9" fmla="+- f4 0 f2"/>
              <a:gd name="f10" fmla="+- f3 0 f2"/>
              <a:gd name="f11" fmla="*/ f10 1 2868295"/>
              <a:gd name="f12" fmla="*/ f9 1 35877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868295" h="358775">
                <a:moveTo>
                  <a:pt x="f2" y="f2"/>
                </a:moveTo>
                <a:lnTo>
                  <a:pt x="f2" y="f5"/>
                </a:lnTo>
                <a:lnTo>
                  <a:pt x="f6" y="f5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6" name="bg object 70"/>
          <p:cNvSpPr/>
          <p:nvPr/>
        </p:nvSpPr>
        <p:spPr>
          <a:xfrm>
            <a:off x="5871206" y="554985"/>
            <a:ext cx="2868299" cy="358773"/>
          </a:xfrm>
          <a:custGeom>
            <a:avLst/>
            <a:gdLst>
              <a:gd name="f0" fmla="val w"/>
              <a:gd name="f1" fmla="val h"/>
              <a:gd name="f2" fmla="val 0"/>
              <a:gd name="f3" fmla="val 2868295"/>
              <a:gd name="f4" fmla="val 358775"/>
              <a:gd name="f5" fmla="val 358521"/>
              <a:gd name="f6" fmla="val 2868041"/>
              <a:gd name="f7" fmla="*/ f0 1 2868295"/>
              <a:gd name="f8" fmla="*/ f1 1 358775"/>
              <a:gd name="f9" fmla="+- f4 0 f2"/>
              <a:gd name="f10" fmla="+- f3 0 f2"/>
              <a:gd name="f11" fmla="*/ f10 1 2868295"/>
              <a:gd name="f12" fmla="*/ f9 1 35877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868295" h="358775">
                <a:moveTo>
                  <a:pt x="f2" y="f5"/>
                </a:moveTo>
                <a:lnTo>
                  <a:pt x="f6" y="f5"/>
                </a:lnTo>
                <a:lnTo>
                  <a:pt x="f2" y="f2"/>
                </a:lnTo>
                <a:lnTo>
                  <a:pt x="f2" y="f5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7" name="bg object 71"/>
          <p:cNvSpPr/>
          <p:nvPr/>
        </p:nvSpPr>
        <p:spPr>
          <a:xfrm>
            <a:off x="5871206" y="554985"/>
            <a:ext cx="2868299" cy="358773"/>
          </a:xfrm>
          <a:custGeom>
            <a:avLst/>
            <a:gdLst>
              <a:gd name="f0" fmla="val w"/>
              <a:gd name="f1" fmla="val h"/>
              <a:gd name="f2" fmla="val 0"/>
              <a:gd name="f3" fmla="val 2868295"/>
              <a:gd name="f4" fmla="val 358775"/>
              <a:gd name="f5" fmla="val 2868041"/>
              <a:gd name="f6" fmla="val 358521"/>
              <a:gd name="f7" fmla="*/ f0 1 2868295"/>
              <a:gd name="f8" fmla="*/ f1 1 358775"/>
              <a:gd name="f9" fmla="+- f4 0 f2"/>
              <a:gd name="f10" fmla="+- f3 0 f2"/>
              <a:gd name="f11" fmla="*/ f10 1 2868295"/>
              <a:gd name="f12" fmla="*/ f9 1 35877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868295" h="358775">
                <a:moveTo>
                  <a:pt x="f5" y="f2"/>
                </a:moveTo>
                <a:lnTo>
                  <a:pt x="f2" y="f2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8" name="bg object 72"/>
          <p:cNvSpPr/>
          <p:nvPr/>
        </p:nvSpPr>
        <p:spPr>
          <a:xfrm>
            <a:off x="5871206" y="554985"/>
            <a:ext cx="2868299" cy="358773"/>
          </a:xfrm>
          <a:custGeom>
            <a:avLst/>
            <a:gdLst>
              <a:gd name="f0" fmla="val w"/>
              <a:gd name="f1" fmla="val h"/>
              <a:gd name="f2" fmla="val 0"/>
              <a:gd name="f3" fmla="val 2868295"/>
              <a:gd name="f4" fmla="val 358775"/>
              <a:gd name="f5" fmla="val 2868041"/>
              <a:gd name="f6" fmla="val 358521"/>
              <a:gd name="f7" fmla="*/ f0 1 2868295"/>
              <a:gd name="f8" fmla="*/ f1 1 358775"/>
              <a:gd name="f9" fmla="+- f4 0 f2"/>
              <a:gd name="f10" fmla="+- f3 0 f2"/>
              <a:gd name="f11" fmla="*/ f10 1 2868295"/>
              <a:gd name="f12" fmla="*/ f9 1 35877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868295" h="358775">
                <a:moveTo>
                  <a:pt x="f5" y="f6"/>
                </a:moveTo>
                <a:lnTo>
                  <a:pt x="f5" y="f2"/>
                </a:lnTo>
                <a:lnTo>
                  <a:pt x="f2" y="f2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C0C0C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9" name="bg object 73"/>
          <p:cNvSpPr/>
          <p:nvPr/>
        </p:nvSpPr>
        <p:spPr>
          <a:xfrm>
            <a:off x="5871206" y="554985"/>
            <a:ext cx="2868299" cy="358773"/>
          </a:xfrm>
          <a:custGeom>
            <a:avLst/>
            <a:gdLst>
              <a:gd name="f0" fmla="val w"/>
              <a:gd name="f1" fmla="val h"/>
              <a:gd name="f2" fmla="val 0"/>
              <a:gd name="f3" fmla="val 2868295"/>
              <a:gd name="f4" fmla="val 358775"/>
              <a:gd name="f5" fmla="val 2868041"/>
              <a:gd name="f6" fmla="val 358521"/>
              <a:gd name="f7" fmla="*/ f0 1 2868295"/>
              <a:gd name="f8" fmla="*/ f1 1 358775"/>
              <a:gd name="f9" fmla="+- f4 0 f2"/>
              <a:gd name="f10" fmla="+- f3 0 f2"/>
              <a:gd name="f11" fmla="*/ f10 1 2868295"/>
              <a:gd name="f12" fmla="*/ f9 1 358775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2868295" h="358775">
                <a:moveTo>
                  <a:pt x="f2" y="f2"/>
                </a:moveTo>
                <a:lnTo>
                  <a:pt x="f5" y="f2"/>
                </a:lnTo>
                <a:lnTo>
                  <a:pt x="f5" y="f6"/>
                </a:lnTo>
                <a:lnTo>
                  <a:pt x="f2" y="f6"/>
                </a:lnTo>
                <a:lnTo>
                  <a:pt x="f2" y="f2"/>
                </a:lnTo>
              </a:path>
            </a:pathLst>
          </a:custGeom>
          <a:noFill/>
          <a:ln w="3172">
            <a:solidFill>
              <a:srgbClr val="000000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0" name="bg object 7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73857" y="644304"/>
            <a:ext cx="2626421" cy="18598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Holder 2"/>
          <p:cNvSpPr txBox="1">
            <a:spLocks noGrp="1"/>
          </p:cNvSpPr>
          <p:nvPr>
            <p:ph type="title"/>
          </p:nvPr>
        </p:nvSpPr>
        <p:spPr>
          <a:xfrm>
            <a:off x="534667" y="302510"/>
            <a:ext cx="9624060" cy="12100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endParaRPr lang="ru-RU"/>
          </a:p>
        </p:txBody>
      </p:sp>
      <p:sp>
        <p:nvSpPr>
          <p:cNvPr id="62" name="Holder 3"/>
          <p:cNvSpPr txBox="1">
            <a:spLocks noGrp="1"/>
          </p:cNvSpPr>
          <p:nvPr>
            <p:ph type="body" idx="1"/>
          </p:nvPr>
        </p:nvSpPr>
        <p:spPr>
          <a:xfrm>
            <a:off x="534667" y="1739453"/>
            <a:ext cx="9624060" cy="49914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3" name="Holder 4"/>
          <p:cNvSpPr txBox="1">
            <a:spLocks noGrp="1"/>
          </p:cNvSpPr>
          <p:nvPr>
            <p:ph type="ftr" sz="quarter" idx="3"/>
          </p:nvPr>
        </p:nvSpPr>
        <p:spPr>
          <a:xfrm>
            <a:off x="3635754" y="7033445"/>
            <a:ext cx="3421885" cy="378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64" name="Holder 5"/>
          <p:cNvSpPr txBox="1">
            <a:spLocks noGrp="1"/>
          </p:cNvSpPr>
          <p:nvPr>
            <p:ph type="dt" sz="half" idx="2"/>
          </p:nvPr>
        </p:nvSpPr>
        <p:spPr>
          <a:xfrm>
            <a:off x="534667" y="7033445"/>
            <a:ext cx="2459479" cy="378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5" name="Holder 6"/>
          <p:cNvSpPr txBox="1">
            <a:spLocks noGrp="1"/>
          </p:cNvSpPr>
          <p:nvPr>
            <p:ph type="sldNum" sz="quarter" idx="4"/>
          </p:nvPr>
        </p:nvSpPr>
        <p:spPr>
          <a:xfrm>
            <a:off x="7699248" y="7033445"/>
            <a:ext cx="2459479" cy="378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FEA53B7-0A9D-4F36-AEBD-503608D03F66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0" cap="none" spc="0" baseline="0">
          <a:solidFill>
            <a:srgbClr val="000000"/>
          </a:solidFill>
          <a:uFillTx/>
          <a:latin typeface="Calibri"/>
        </a:defRPr>
      </a:lvl1pPr>
      <a:lvl2pPr marL="0" marR="0" lvl="1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0" cap="none" spc="0" baseline="0">
          <a:solidFill>
            <a:srgbClr val="000000"/>
          </a:solidFill>
          <a:uFillTx/>
        </a:defRPr>
      </a:lvl2pPr>
      <a:lvl3pPr marL="0" marR="0" lvl="2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0" cap="none" spc="0" baseline="0">
          <a:solidFill>
            <a:srgbClr val="000000"/>
          </a:solidFill>
          <a:uFillTx/>
        </a:defRPr>
      </a:lvl3pPr>
      <a:lvl4pPr marL="0" marR="0" lvl="3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0" cap="none" spc="0" baseline="0">
          <a:solidFill>
            <a:srgbClr val="000000"/>
          </a:solidFill>
          <a:uFillTx/>
        </a:defRPr>
      </a:lvl4pPr>
      <a:lvl5pPr marL="0" marR="0" lvl="4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0" cap="none" spc="0" baseline="0">
          <a:solidFill>
            <a:srgbClr val="000000"/>
          </a:solidFill>
          <a:uFillTx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6.wdp"/><Relationship Id="rId5" Type="http://schemas.openxmlformats.org/officeDocument/2006/relationships/image" Target="../media/image60.png"/><Relationship Id="rId4" Type="http://schemas.microsoft.com/office/2007/relationships/hdphoto" Target="../media/hdphoto25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62.png"/><Relationship Id="rId4" Type="http://schemas.microsoft.com/office/2007/relationships/hdphoto" Target="../media/hdphoto27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9.wdp"/><Relationship Id="rId5" Type="http://schemas.openxmlformats.org/officeDocument/2006/relationships/image" Target="../media/image64.png"/><Relationship Id="rId4" Type="http://schemas.microsoft.com/office/2007/relationships/hdphoto" Target="../media/hdphoto28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66.jpeg"/><Relationship Id="rId4" Type="http://schemas.microsoft.com/office/2007/relationships/hdphoto" Target="../media/hdphoto3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microsoft.com/office/2007/relationships/hdphoto" Target="../media/hdphoto34.wdp"/><Relationship Id="rId3" Type="http://schemas.microsoft.com/office/2007/relationships/hdphoto" Target="../media/hdphoto31.wdp"/><Relationship Id="rId21" Type="http://schemas.microsoft.com/office/2007/relationships/hdphoto" Target="../media/hdphoto35.wdp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image" Target="../media/image67.jpeg"/><Relationship Id="rId16" Type="http://schemas.openxmlformats.org/officeDocument/2006/relationships/image" Target="../media/image75.pn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71.jpeg"/><Relationship Id="rId5" Type="http://schemas.openxmlformats.org/officeDocument/2006/relationships/image" Target="../media/image27.png"/><Relationship Id="rId15" Type="http://schemas.microsoft.com/office/2007/relationships/hdphoto" Target="../media/hdphoto33.wdp"/><Relationship Id="rId23" Type="http://schemas.openxmlformats.org/officeDocument/2006/relationships/image" Target="../media/image80.png"/><Relationship Id="rId10" Type="http://schemas.openxmlformats.org/officeDocument/2006/relationships/image" Target="../media/image70.jpeg"/><Relationship Id="rId19" Type="http://schemas.openxmlformats.org/officeDocument/2006/relationships/image" Target="../media/image77.png"/><Relationship Id="rId4" Type="http://schemas.openxmlformats.org/officeDocument/2006/relationships/image" Target="../media/image26.png"/><Relationship Id="rId9" Type="http://schemas.microsoft.com/office/2007/relationships/hdphoto" Target="../media/hdphoto32.wdp"/><Relationship Id="rId14" Type="http://schemas.openxmlformats.org/officeDocument/2006/relationships/image" Target="../media/image74.png"/><Relationship Id="rId22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82.png"/><Relationship Id="rId4" Type="http://schemas.microsoft.com/office/2007/relationships/hdphoto" Target="../media/hdphoto3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8.wdp"/><Relationship Id="rId5" Type="http://schemas.openxmlformats.org/officeDocument/2006/relationships/image" Target="../media/image84.png"/><Relationship Id="rId4" Type="http://schemas.microsoft.com/office/2007/relationships/hdphoto" Target="../media/hdphoto37.wdp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0.wdp"/><Relationship Id="rId5" Type="http://schemas.openxmlformats.org/officeDocument/2006/relationships/image" Target="../media/image86.jpeg"/><Relationship Id="rId4" Type="http://schemas.microsoft.com/office/2007/relationships/hdphoto" Target="../media/hdphoto39.wdp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88.jpeg"/><Relationship Id="rId4" Type="http://schemas.microsoft.com/office/2007/relationships/hdphoto" Target="../media/hdphoto4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3.wdp"/><Relationship Id="rId5" Type="http://schemas.openxmlformats.org/officeDocument/2006/relationships/image" Target="../media/image90.png"/><Relationship Id="rId4" Type="http://schemas.microsoft.com/office/2007/relationships/hdphoto" Target="../media/hdphoto42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92.png"/><Relationship Id="rId4" Type="http://schemas.microsoft.com/office/2007/relationships/hdphoto" Target="../media/hdphoto4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94.png"/><Relationship Id="rId4" Type="http://schemas.microsoft.com/office/2007/relationships/hdphoto" Target="../media/hdphoto4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96.png"/><Relationship Id="rId4" Type="http://schemas.microsoft.com/office/2007/relationships/hdphoto" Target="../media/hdphoto4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98.png"/><Relationship Id="rId4" Type="http://schemas.microsoft.com/office/2007/relationships/hdphoto" Target="../media/hdphoto4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9.wdp"/><Relationship Id="rId5" Type="http://schemas.openxmlformats.org/officeDocument/2006/relationships/image" Target="../media/image100.png"/><Relationship Id="rId4" Type="http://schemas.microsoft.com/office/2007/relationships/hdphoto" Target="../media/hdphoto48.wdp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02.png"/><Relationship Id="rId4" Type="http://schemas.microsoft.com/office/2007/relationships/hdphoto" Target="../media/hdphoto5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04.png"/><Relationship Id="rId4" Type="http://schemas.microsoft.com/office/2007/relationships/hdphoto" Target="../media/hdphoto5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5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3.wdp"/><Relationship Id="rId5" Type="http://schemas.openxmlformats.org/officeDocument/2006/relationships/image" Target="../media/image106.jpeg"/><Relationship Id="rId10" Type="http://schemas.openxmlformats.org/officeDocument/2006/relationships/image" Target="../media/image28.png"/><Relationship Id="rId4" Type="http://schemas.microsoft.com/office/2007/relationships/hdphoto" Target="../media/hdphoto52.wdp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13" Type="http://schemas.openxmlformats.org/officeDocument/2006/relationships/image" Target="../media/image112.png"/><Relationship Id="rId18" Type="http://schemas.openxmlformats.org/officeDocument/2006/relationships/image" Target="../media/image116.png"/><Relationship Id="rId3" Type="http://schemas.microsoft.com/office/2007/relationships/hdphoto" Target="../media/hdphoto54.wdp"/><Relationship Id="rId7" Type="http://schemas.openxmlformats.org/officeDocument/2006/relationships/image" Target="../media/image109.png"/><Relationship Id="rId12" Type="http://schemas.microsoft.com/office/2007/relationships/hdphoto" Target="../media/hdphoto57.wdp"/><Relationship Id="rId17" Type="http://schemas.openxmlformats.org/officeDocument/2006/relationships/image" Target="../media/image115.png"/><Relationship Id="rId2" Type="http://schemas.openxmlformats.org/officeDocument/2006/relationships/image" Target="../media/image108.jpe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111.png"/><Relationship Id="rId5" Type="http://schemas.openxmlformats.org/officeDocument/2006/relationships/image" Target="../media/image27.png"/><Relationship Id="rId15" Type="http://schemas.openxmlformats.org/officeDocument/2006/relationships/image" Target="../media/image113.png"/><Relationship Id="rId10" Type="http://schemas.microsoft.com/office/2007/relationships/hdphoto" Target="../media/hdphoto56.wdp"/><Relationship Id="rId4" Type="http://schemas.openxmlformats.org/officeDocument/2006/relationships/image" Target="../media/image26.png"/><Relationship Id="rId9" Type="http://schemas.openxmlformats.org/officeDocument/2006/relationships/image" Target="../media/image110.png"/><Relationship Id="rId14" Type="http://schemas.microsoft.com/office/2007/relationships/hdphoto" Target="../media/hdphoto5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0.wdp"/><Relationship Id="rId5" Type="http://schemas.openxmlformats.org/officeDocument/2006/relationships/image" Target="../media/image118.png"/><Relationship Id="rId4" Type="http://schemas.microsoft.com/office/2007/relationships/hdphoto" Target="../media/hdphoto59.wdp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openxmlformats.org/officeDocument/2006/relationships/image" Target="../media/image29.png"/><Relationship Id="rId21" Type="http://schemas.openxmlformats.org/officeDocument/2006/relationships/image" Target="../media/image38.pn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24" Type="http://schemas.microsoft.com/office/2007/relationships/hdphoto" Target="../media/hdphoto9.wdp"/><Relationship Id="rId5" Type="http://schemas.openxmlformats.org/officeDocument/2006/relationships/image" Target="../media/image30.png"/><Relationship Id="rId15" Type="http://schemas.microsoft.com/office/2007/relationships/hdphoto" Target="../media/hdphoto6.wdp"/><Relationship Id="rId23" Type="http://schemas.openxmlformats.org/officeDocument/2006/relationships/image" Target="../media/image39.png"/><Relationship Id="rId10" Type="http://schemas.openxmlformats.org/officeDocument/2006/relationships/image" Target="../media/image34.jpeg"/><Relationship Id="rId19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33.jpeg"/><Relationship Id="rId14" Type="http://schemas.openxmlformats.org/officeDocument/2006/relationships/image" Target="../media/image36.jpeg"/><Relationship Id="rId22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2.wdp"/><Relationship Id="rId5" Type="http://schemas.openxmlformats.org/officeDocument/2006/relationships/image" Target="../media/image120.png"/><Relationship Id="rId4" Type="http://schemas.microsoft.com/office/2007/relationships/hdphoto" Target="../media/hdphoto61.wdp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4.wdp"/><Relationship Id="rId5" Type="http://schemas.openxmlformats.org/officeDocument/2006/relationships/image" Target="../media/image122.png"/><Relationship Id="rId4" Type="http://schemas.microsoft.com/office/2007/relationships/hdphoto" Target="../media/hdphoto63.wdp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6.wdp"/><Relationship Id="rId5" Type="http://schemas.openxmlformats.org/officeDocument/2006/relationships/image" Target="../media/image124.png"/><Relationship Id="rId4" Type="http://schemas.microsoft.com/office/2007/relationships/hdphoto" Target="../media/hdphoto65.wdp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26.png"/><Relationship Id="rId4" Type="http://schemas.microsoft.com/office/2007/relationships/hdphoto" Target="../media/hdphoto67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28.png"/><Relationship Id="rId4" Type="http://schemas.microsoft.com/office/2007/relationships/hdphoto" Target="../media/hdphoto6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30.png"/><Relationship Id="rId4" Type="http://schemas.microsoft.com/office/2007/relationships/hdphoto" Target="../media/hdphoto6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32.png"/><Relationship Id="rId4" Type="http://schemas.microsoft.com/office/2007/relationships/hdphoto" Target="../media/hdphoto70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microsoft.com/office/2007/relationships/hdphoto" Target="../media/hdphoto71.wdp"/><Relationship Id="rId7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36.jpeg"/><Relationship Id="rId4" Type="http://schemas.openxmlformats.org/officeDocument/2006/relationships/image" Target="../media/image26.png"/><Relationship Id="rId9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38.jpeg"/><Relationship Id="rId4" Type="http://schemas.microsoft.com/office/2007/relationships/hdphoto" Target="../media/hdphoto7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40.png"/><Relationship Id="rId4" Type="http://schemas.microsoft.com/office/2007/relationships/hdphoto" Target="../media/hdphoto7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6.png"/><Relationship Id="rId18" Type="http://schemas.openxmlformats.org/officeDocument/2006/relationships/image" Target="../media/image26.png"/><Relationship Id="rId3" Type="http://schemas.microsoft.com/office/2007/relationships/hdphoto" Target="../media/hdphoto10.wdp"/><Relationship Id="rId21" Type="http://schemas.openxmlformats.org/officeDocument/2006/relationships/image" Target="../media/image49.jpeg"/><Relationship Id="rId7" Type="http://schemas.microsoft.com/office/2007/relationships/hdphoto" Target="../media/hdphoto12.wdp"/><Relationship Id="rId12" Type="http://schemas.microsoft.com/office/2007/relationships/hdphoto" Target="../media/hdphoto14.wdp"/><Relationship Id="rId17" Type="http://schemas.microsoft.com/office/2007/relationships/hdphoto" Target="../media/hdphoto16.wdp"/><Relationship Id="rId2" Type="http://schemas.openxmlformats.org/officeDocument/2006/relationships/image" Target="../media/image40.jpeg"/><Relationship Id="rId16" Type="http://schemas.openxmlformats.org/officeDocument/2006/relationships/image" Target="../media/image48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5.jpeg"/><Relationship Id="rId5" Type="http://schemas.microsoft.com/office/2007/relationships/hdphoto" Target="../media/hdphoto11.wdp"/><Relationship Id="rId15" Type="http://schemas.openxmlformats.org/officeDocument/2006/relationships/image" Target="../media/image47.png"/><Relationship Id="rId10" Type="http://schemas.microsoft.com/office/2007/relationships/hdphoto" Target="../media/hdphoto13.wdp"/><Relationship Id="rId19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44.jpeg"/><Relationship Id="rId14" Type="http://schemas.microsoft.com/office/2007/relationships/hdphoto" Target="../media/hdphoto15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2.wdp"/><Relationship Id="rId5" Type="http://schemas.openxmlformats.org/officeDocument/2006/relationships/image" Target="../media/image142.png"/><Relationship Id="rId4" Type="http://schemas.microsoft.com/office/2007/relationships/hdphoto" Target="../media/hdphoto75.wdp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microsoft.com/office/2007/relationships/hdphoto" Target="../media/hdphoto79.wdp"/><Relationship Id="rId3" Type="http://schemas.microsoft.com/office/2007/relationships/hdphoto" Target="../media/hdphoto76.wdp"/><Relationship Id="rId7" Type="http://schemas.openxmlformats.org/officeDocument/2006/relationships/image" Target="../media/image144.jpeg"/><Relationship Id="rId12" Type="http://schemas.openxmlformats.org/officeDocument/2006/relationships/image" Target="../media/image147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78.wdp"/><Relationship Id="rId5" Type="http://schemas.openxmlformats.org/officeDocument/2006/relationships/image" Target="../media/image27.png"/><Relationship Id="rId10" Type="http://schemas.openxmlformats.org/officeDocument/2006/relationships/image" Target="../media/image146.jpeg"/><Relationship Id="rId4" Type="http://schemas.openxmlformats.org/officeDocument/2006/relationships/image" Target="../media/image26.png"/><Relationship Id="rId9" Type="http://schemas.microsoft.com/office/2007/relationships/hdphoto" Target="../media/hdphoto7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1.wdp"/><Relationship Id="rId5" Type="http://schemas.openxmlformats.org/officeDocument/2006/relationships/image" Target="../media/image149.jpeg"/><Relationship Id="rId4" Type="http://schemas.microsoft.com/office/2007/relationships/hdphoto" Target="../media/hdphoto80.wdp"/><Relationship Id="rId9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9.wdp"/><Relationship Id="rId5" Type="http://schemas.openxmlformats.org/officeDocument/2006/relationships/image" Target="../media/image151.jpeg"/><Relationship Id="rId4" Type="http://schemas.microsoft.com/office/2007/relationships/hdphoto" Target="../media/hdphoto82.wdp"/><Relationship Id="rId9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53.jpeg"/><Relationship Id="rId4" Type="http://schemas.microsoft.com/office/2007/relationships/hdphoto" Target="../media/hdphoto83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5.wdp"/><Relationship Id="rId5" Type="http://schemas.openxmlformats.org/officeDocument/2006/relationships/image" Target="../media/image155.png"/><Relationship Id="rId4" Type="http://schemas.microsoft.com/office/2007/relationships/hdphoto" Target="../media/hdphoto84.wdp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87.wdp"/><Relationship Id="rId3" Type="http://schemas.microsoft.com/office/2007/relationships/hdphoto" Target="../media/hdphoto86.wdp"/><Relationship Id="rId7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9.wdp"/><Relationship Id="rId5" Type="http://schemas.openxmlformats.org/officeDocument/2006/relationships/image" Target="../media/image160.png"/><Relationship Id="rId4" Type="http://schemas.microsoft.com/office/2007/relationships/hdphoto" Target="../media/hdphoto88.wdp"/><Relationship Id="rId9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1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1.wdp"/><Relationship Id="rId5" Type="http://schemas.openxmlformats.org/officeDocument/2006/relationships/image" Target="../media/image162.jpeg"/><Relationship Id="rId10" Type="http://schemas.openxmlformats.org/officeDocument/2006/relationships/image" Target="../media/image28.png"/><Relationship Id="rId4" Type="http://schemas.microsoft.com/office/2007/relationships/hdphoto" Target="../media/hdphoto90.wdp"/><Relationship Id="rId9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microsoft.com/office/2007/relationships/hdphoto" Target="../media/hdphoto92.wdp"/><Relationship Id="rId7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9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5" Type="http://schemas.openxmlformats.org/officeDocument/2006/relationships/image" Target="../media/image51.jpeg"/><Relationship Id="rId4" Type="http://schemas.microsoft.com/office/2007/relationships/hdphoto" Target="../media/hdphoto17.wdp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68.png"/><Relationship Id="rId4" Type="http://schemas.microsoft.com/office/2007/relationships/hdphoto" Target="../media/hdphoto94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3.wdp"/><Relationship Id="rId5" Type="http://schemas.openxmlformats.org/officeDocument/2006/relationships/image" Target="../media/image166.png"/><Relationship Id="rId4" Type="http://schemas.microsoft.com/office/2007/relationships/hdphoto" Target="../media/hdphoto95.wdp"/><Relationship Id="rId9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97.wdp"/><Relationship Id="rId3" Type="http://schemas.microsoft.com/office/2007/relationships/hdphoto" Target="../media/hdphoto96.wdp"/><Relationship Id="rId7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3" Type="http://schemas.openxmlformats.org/officeDocument/2006/relationships/image" Target="../media/image172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9.wdp"/><Relationship Id="rId11" Type="http://schemas.openxmlformats.org/officeDocument/2006/relationships/image" Target="../media/image28.png"/><Relationship Id="rId5" Type="http://schemas.openxmlformats.org/officeDocument/2006/relationships/image" Target="../media/image173.jpeg"/><Relationship Id="rId10" Type="http://schemas.openxmlformats.org/officeDocument/2006/relationships/image" Target="../media/image27.png"/><Relationship Id="rId4" Type="http://schemas.microsoft.com/office/2007/relationships/hdphoto" Target="../media/hdphoto98.wdp"/><Relationship Id="rId9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02.wdp"/><Relationship Id="rId13" Type="http://schemas.microsoft.com/office/2007/relationships/hdphoto" Target="../media/hdphoto104.wdp"/><Relationship Id="rId3" Type="http://schemas.microsoft.com/office/2007/relationships/hdphoto" Target="../media/hdphoto101.wdp"/><Relationship Id="rId7" Type="http://schemas.openxmlformats.org/officeDocument/2006/relationships/image" Target="../media/image176.jpeg"/><Relationship Id="rId12" Type="http://schemas.openxmlformats.org/officeDocument/2006/relationships/image" Target="../media/image179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178.png"/><Relationship Id="rId5" Type="http://schemas.openxmlformats.org/officeDocument/2006/relationships/image" Target="../media/image27.png"/><Relationship Id="rId10" Type="http://schemas.microsoft.com/office/2007/relationships/hdphoto" Target="../media/hdphoto103.wdp"/><Relationship Id="rId4" Type="http://schemas.openxmlformats.org/officeDocument/2006/relationships/image" Target="../media/image26.png"/><Relationship Id="rId9" Type="http://schemas.openxmlformats.org/officeDocument/2006/relationships/image" Target="../media/image17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0.jpe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6.wdp"/><Relationship Id="rId5" Type="http://schemas.openxmlformats.org/officeDocument/2006/relationships/image" Target="../media/image181.png"/><Relationship Id="rId10" Type="http://schemas.openxmlformats.org/officeDocument/2006/relationships/image" Target="../media/image28.png"/><Relationship Id="rId4" Type="http://schemas.microsoft.com/office/2007/relationships/hdphoto" Target="../media/hdphoto105.wdp"/><Relationship Id="rId9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8.wdp"/><Relationship Id="rId5" Type="http://schemas.openxmlformats.org/officeDocument/2006/relationships/image" Target="../media/image184.jpeg"/><Relationship Id="rId4" Type="http://schemas.microsoft.com/office/2007/relationships/hdphoto" Target="../media/hdphoto107.wdp"/><Relationship Id="rId9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11.wdp"/><Relationship Id="rId3" Type="http://schemas.openxmlformats.org/officeDocument/2006/relationships/image" Target="../media/image185.jpe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0.wdp"/><Relationship Id="rId11" Type="http://schemas.openxmlformats.org/officeDocument/2006/relationships/image" Target="../media/image28.png"/><Relationship Id="rId5" Type="http://schemas.openxmlformats.org/officeDocument/2006/relationships/image" Target="../media/image186.png"/><Relationship Id="rId10" Type="http://schemas.openxmlformats.org/officeDocument/2006/relationships/image" Target="../media/image27.png"/><Relationship Id="rId4" Type="http://schemas.microsoft.com/office/2007/relationships/hdphoto" Target="../media/hdphoto109.wdp"/><Relationship Id="rId9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13.wdp"/><Relationship Id="rId3" Type="http://schemas.microsoft.com/office/2007/relationships/hdphoto" Target="../media/hdphoto112.wdp"/><Relationship Id="rId7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5.wdp"/><Relationship Id="rId5" Type="http://schemas.openxmlformats.org/officeDocument/2006/relationships/image" Target="../media/image191.png"/><Relationship Id="rId4" Type="http://schemas.microsoft.com/office/2007/relationships/hdphoto" Target="../media/hdphoto114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47.png"/><Relationship Id="rId4" Type="http://schemas.microsoft.com/office/2007/relationships/hdphoto" Target="../media/hdphoto19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microsoft.com/office/2007/relationships/hdphoto" Target="../media/hdphoto116.wdp"/><Relationship Id="rId7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118.wdp"/><Relationship Id="rId5" Type="http://schemas.openxmlformats.org/officeDocument/2006/relationships/image" Target="../media/image27.png"/><Relationship Id="rId10" Type="http://schemas.openxmlformats.org/officeDocument/2006/relationships/image" Target="../media/image195.png"/><Relationship Id="rId4" Type="http://schemas.openxmlformats.org/officeDocument/2006/relationships/image" Target="../media/image26.png"/><Relationship Id="rId9" Type="http://schemas.microsoft.com/office/2007/relationships/hdphoto" Target="../media/hdphoto117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6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0.wdp"/><Relationship Id="rId5" Type="http://schemas.openxmlformats.org/officeDocument/2006/relationships/image" Target="../media/image197.jpeg"/><Relationship Id="rId4" Type="http://schemas.microsoft.com/office/2007/relationships/hdphoto" Target="../media/hdphoto119.wdp"/><Relationship Id="rId9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8.wdp"/><Relationship Id="rId5" Type="http://schemas.openxmlformats.org/officeDocument/2006/relationships/image" Target="../media/image195.png"/><Relationship Id="rId4" Type="http://schemas.microsoft.com/office/2007/relationships/hdphoto" Target="../media/hdphoto121.wdp"/><Relationship Id="rId9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3.wdp"/><Relationship Id="rId5" Type="http://schemas.openxmlformats.org/officeDocument/2006/relationships/image" Target="../media/image200.jpeg"/><Relationship Id="rId4" Type="http://schemas.microsoft.com/office/2007/relationships/hdphoto" Target="../media/hdphoto122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5" Type="http://schemas.openxmlformats.org/officeDocument/2006/relationships/image" Target="../media/image54.png"/><Relationship Id="rId4" Type="http://schemas.microsoft.com/office/2007/relationships/hdphoto" Target="../media/hdphoto20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56.jpeg"/><Relationship Id="rId4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58.jpeg"/><Relationship Id="rId4" Type="http://schemas.microsoft.com/office/2007/relationships/hdphoto" Target="../media/hdphoto23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32EAD3-7D76-25A8-CC41-58876D9F9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esktop\КОС\Выбор\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3" t="12798" r="44269"/>
          <a:stretch/>
        </p:blipFill>
        <p:spPr bwMode="auto">
          <a:xfrm>
            <a:off x="5629274" y="-731"/>
            <a:ext cx="5064126" cy="75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E24841A-4606-5C19-5871-BF120C805591}"/>
              </a:ext>
            </a:extLst>
          </p:cNvPr>
          <p:cNvSpPr/>
          <p:nvPr/>
        </p:nvSpPr>
        <p:spPr>
          <a:xfrm>
            <a:off x="-166" y="-731"/>
            <a:ext cx="5629441" cy="7535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25">
            <a:extLst>
              <a:ext uri="{FF2B5EF4-FFF2-40B4-BE49-F238E27FC236}">
                <a16:creationId xmlns="" xmlns:a16="http://schemas.microsoft.com/office/drawing/2014/main" id="{4D9CBCB6-758D-CCB6-6C7E-AB8C281066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8659" y="1981201"/>
            <a:ext cx="5634565" cy="5591174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TextBox 163">
            <a:extLst>
              <a:ext uri="{FF2B5EF4-FFF2-40B4-BE49-F238E27FC236}">
                <a16:creationId xmlns="" xmlns:a16="http://schemas.microsoft.com/office/drawing/2014/main" id="{9F303734-0E1F-1F79-F60E-2519193219CF}"/>
              </a:ext>
            </a:extLst>
          </p:cNvPr>
          <p:cNvSpPr txBox="1"/>
          <p:nvPr/>
        </p:nvSpPr>
        <p:spPr>
          <a:xfrm>
            <a:off x="31246" y="2647175"/>
            <a:ext cx="5722713" cy="2554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Calibri"/>
              </a:rPr>
              <a:t>КОМПЛЕКСНЫЕ РЕШЕНИЯ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kern="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Calibri"/>
              </a:rPr>
              <a:t>И ЭФФЕКТИВНЫЕ ТЕХНОЛОГИИ</a:t>
            </a:r>
          </a:p>
        </p:txBody>
      </p:sp>
      <p:sp>
        <p:nvSpPr>
          <p:cNvPr id="27" name="TextBox 163">
            <a:extLst>
              <a:ext uri="{FF2B5EF4-FFF2-40B4-BE49-F238E27FC236}">
                <a16:creationId xmlns="" xmlns:a16="http://schemas.microsoft.com/office/drawing/2014/main" id="{93B0F62F-C9DC-CFA0-605F-93588D0FA6E8}"/>
              </a:ext>
            </a:extLst>
          </p:cNvPr>
          <p:cNvSpPr txBox="1"/>
          <p:nvPr/>
        </p:nvSpPr>
        <p:spPr>
          <a:xfrm>
            <a:off x="369414" y="5778397"/>
            <a:ext cx="368603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Calibri"/>
              </a:rPr>
              <a:t>Каталог оборудования</a:t>
            </a:r>
            <a:endParaRPr lang="ru-RU" sz="2400" b="1" i="0" u="none" strike="noStrike" kern="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pic>
        <p:nvPicPr>
          <p:cNvPr id="10" name="Рисунок 9" descr="Изображение выглядит как Шрифт, Графика, типография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="" xmlns:a16="http://schemas.microsoft.com/office/drawing/2014/main" id="{6EDBB801-1FF9-EEA6-7033-5D050D0CF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790" y="478086"/>
            <a:ext cx="2322485" cy="1066986"/>
          </a:xfrm>
          <a:prstGeom prst="rect">
            <a:avLst/>
          </a:prstGeom>
        </p:spPr>
      </p:pic>
      <p:sp>
        <p:nvSpPr>
          <p:cNvPr id="12" name="Прямоугольник 139"/>
          <p:cNvSpPr/>
          <p:nvPr/>
        </p:nvSpPr>
        <p:spPr>
          <a:xfrm>
            <a:off x="-166" y="776"/>
            <a:ext cx="5626072" cy="7571599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0056D10-E77F-8F49-D4D9-29C79D9BEE3D}"/>
              </a:ext>
            </a:extLst>
          </p:cNvPr>
          <p:cNvSpPr/>
          <p:nvPr/>
        </p:nvSpPr>
        <p:spPr>
          <a:xfrm flipV="1">
            <a:off x="5641145" y="-731"/>
            <a:ext cx="45719" cy="7592792"/>
          </a:xfrm>
          <a:prstGeom prst="rect">
            <a:avLst/>
          </a:prstGeom>
          <a:solidFill>
            <a:srgbClr val="006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8DBDED-8776-4099-93D6-783D0C7C2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5" y="473189"/>
            <a:ext cx="2327532" cy="11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0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lia\Desktop\472 Гомель ремонт песколовки 02.11.2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-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5" t="14959" r="25187" b="29882"/>
          <a:stretch/>
        </p:blipFill>
        <p:spPr bwMode="auto">
          <a:xfrm>
            <a:off x="5572981" y="4567082"/>
            <a:ext cx="2801224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Z:\Документация по отделам\15.Снабжение\5. Шелюто\Прочее\Сайт и каталог\3D модели\Щит водораспределительный\1.Щит водораспределительный (рендер)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23838" r="42906" b="1956"/>
          <a:stretch/>
        </p:blipFill>
        <p:spPr bwMode="auto">
          <a:xfrm>
            <a:off x="254004" y="1115883"/>
            <a:ext cx="2537247" cy="34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80087"/>
              </p:ext>
            </p:extLst>
          </p:nvPr>
        </p:nvGraphicFramePr>
        <p:xfrm>
          <a:off x="5562724" y="568200"/>
          <a:ext cx="5056107" cy="213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1700*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Ширина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каркаса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углеродистая сталь с двойной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987220" y="3162341"/>
            <a:ext cx="2361937" cy="189705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7"/>
            <a:ext cx="5348938" cy="1020409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10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9467" y="640669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80699" y="3219222"/>
            <a:ext cx="2511334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Равномерное распределение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потока воды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Высокая эффективность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гравитационного осаждения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песка</a:t>
            </a:r>
            <a:endParaRPr lang="ru-RU" sz="1200" dirty="0">
              <a:solidFill>
                <a:srgbClr val="FFFFFF"/>
              </a:solidFill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Предотвращение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турбулентности и завихрений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Простота конструкции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42314" y="1604259"/>
            <a:ext cx="2206843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Щит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водораспределительный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131969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ЩИТ ВОДО-РАСПРЕДЕЛИТЕЛЬНЫЙ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44255" y="5099101"/>
            <a:ext cx="5172925" cy="175887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Щит водораспределительный устанавливается в горизонтальной песколовке после приямка.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Сточная вода, проходя через водораспределительный щит, сталкивается с его поверхностью, что приводит к образованию вихревого движения и уменьшению горизонтальной скорости потока.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 результате чего последовательно происходит задержание крупных включений, а затем выпадают в осадок более мелкие частицы песка.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74904" y="463394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05786" y="4474142"/>
            <a:ext cx="2413522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г.Гомель</a:t>
            </a: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,</a:t>
            </a:r>
            <a:r>
              <a:rPr lang="ru-RU" sz="1200" b="1" i="0" u="none" strike="noStrike" kern="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Гомельская обл.</a:t>
            </a: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 РБ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и производственный 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Производительность: 125000 м³/</a:t>
            </a:r>
            <a:r>
              <a:rPr lang="ru-RU" sz="10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Ввод в эксплуатацию: 2017 г.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07628" y="2604273"/>
            <a:ext cx="234152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990574" y="2598201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36969" y="1125156"/>
            <a:ext cx="231218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32498" y="1119066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2877" y="2795756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4775" y="4032011"/>
            <a:ext cx="510490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615424" y="3237588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48441" y="462840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2878" y="2795756"/>
            <a:ext cx="121870" cy="43501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2877" y="4032012"/>
            <a:ext cx="12187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9465" y="83081"/>
            <a:ext cx="115283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10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3756790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esktop\68 Толмачево общие виды песколовка  20.07.2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3000"/>
                    </a14:imgEffect>
                    <a14:imgEffect>
                      <a14:brightnessContrast bright="-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" t="14146" r="2851" b="8345"/>
          <a:stretch/>
        </p:blipFill>
        <p:spPr bwMode="auto">
          <a:xfrm>
            <a:off x="5580488" y="4585208"/>
            <a:ext cx="2800424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:\Документация по отделам\15.Снабжение\5. Шелюто\Прочее\Сайт и каталог\3D модели\Мехочистка\С круговым движением\Снимок экрана 2025-09-05 16115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7093" r="15378" b="17864"/>
          <a:stretch/>
        </p:blipFill>
        <p:spPr bwMode="auto">
          <a:xfrm>
            <a:off x="109122" y="1165645"/>
            <a:ext cx="3049390" cy="321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546385"/>
              </p:ext>
            </p:extLst>
          </p:nvPr>
        </p:nvGraphicFramePr>
        <p:xfrm>
          <a:off x="5577582" y="606300"/>
          <a:ext cx="5040826" cy="253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1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2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69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 marL="36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сут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корпуса</a:t>
                      </a:r>
                    </a:p>
                  </a:txBody>
                  <a:tcPr marL="36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Общая высота</a:t>
                      </a:r>
                    </a:p>
                  </a:txBody>
                  <a:tcPr marL="36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0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удерживаемых взвешенных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частиц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свыше 0,15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36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928388" y="3355340"/>
            <a:ext cx="2391274" cy="1491550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88417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11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6767" y="6399951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09525" y="3403311"/>
            <a:ext cx="2537069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Компактное исполнение для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 установки на улице и в здании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Высокая эффективность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очистки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Отсутствие </a:t>
            </a:r>
            <a:r>
              <a:rPr lang="ru-RU" sz="1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энергозатрат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Долговечность в эксплуатации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17716" y="1475522"/>
            <a:ext cx="2027992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Песколовка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Система взмучивания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Система смыва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Гидроэлеватор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5. Перекрытие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6.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222705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ПЕСКОЛОВКА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с круговым движением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37501" y="4902309"/>
            <a:ext cx="5172925" cy="19868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Принцип работы песколовки с круговым движением воды основан на создании вращательного потока, который удерживает органические взвеси во взвешенном состоянии, позволяя песку и другим тяжелым минеральным частицам постепенно оседать на дно.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Сточные воды поступают в круглый резервуар с коническим дном, где под действием силы тяжести взвешенные частицы попадают в осадочную зону и оседают. Для предотвращения уплотнения осадка и его удаления возможно применение гидроэлеватора либо комплекса системы взмучивания и системы смыва.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64829" y="4421246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17497" y="4502686"/>
            <a:ext cx="2395794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г.Шклов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Могилевская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11160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28388" y="2836707"/>
            <a:ext cx="239127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929158" y="2836707"/>
            <a:ext cx="117216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60935" y="1040869"/>
            <a:ext cx="23587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929158" y="1040869"/>
            <a:ext cx="117216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0497" y="3224381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54295" y="4064396"/>
            <a:ext cx="513538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38366" y="4421245"/>
            <a:ext cx="121688" cy="42564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0680" y="3224380"/>
            <a:ext cx="118354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0488" y="4064397"/>
            <a:ext cx="118546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0680" y="83081"/>
            <a:ext cx="118354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26"/>
          <p:cNvSpPr txBox="1"/>
          <p:nvPr/>
        </p:nvSpPr>
        <p:spPr>
          <a:xfrm>
            <a:off x="5565730" y="3687502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7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11</a:t>
            </a:r>
          </a:p>
        </p:txBody>
      </p:sp>
      <p:sp>
        <p:nvSpPr>
          <p:cNvPr id="56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229050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-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76" b="3927"/>
          <a:stretch/>
        </p:blipFill>
        <p:spPr>
          <a:xfrm>
            <a:off x="5595684" y="4562549"/>
            <a:ext cx="2801224" cy="1753291"/>
          </a:xfrm>
          <a:prstGeom prst="rect">
            <a:avLst/>
          </a:prstGeom>
        </p:spPr>
      </p:pic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77295"/>
              </p:ext>
            </p:extLst>
          </p:nvPr>
        </p:nvGraphicFramePr>
        <p:xfrm>
          <a:off x="5577582" y="596775"/>
          <a:ext cx="5040826" cy="253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1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2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69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 marL="36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сут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корпуса</a:t>
                      </a:r>
                    </a:p>
                  </a:txBody>
                  <a:tcPr marL="36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1250*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Общая высота</a:t>
                      </a:r>
                    </a:p>
                  </a:txBody>
                  <a:tcPr marL="36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2600*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0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удерживаемых взвешенных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частиц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000" marR="36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свыше 0,15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36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8425" r="18770" b="17453"/>
          <a:stretch/>
        </p:blipFill>
        <p:spPr>
          <a:xfrm>
            <a:off x="48821" y="1085341"/>
            <a:ext cx="3075668" cy="3214186"/>
          </a:xfrm>
          <a:prstGeom prst="rect">
            <a:avLst/>
          </a:prstGeom>
        </p:spPr>
      </p:pic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88417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12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9942" y="6378118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ПЕСКОЛОВКА </a:t>
            </a:r>
            <a:r>
              <a:rPr lang="ru-RU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тангенциальная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42580" y="4863977"/>
            <a:ext cx="5172925" cy="19868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Сточные воды в тангенциальную песколовку подаются по касательной к стенке резервуара, создавая вращательное движение жидкости. Под действием силы тяжести и центробежных сил происходит более интенсивное отделение песка от воды, при этом легкие органические примеси остаются взвешенными и не оседают.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Для предотвращения уплотнения осадка и равномерного его оседания предусмотрена система взмучивания, а удаление осадка осуществляется с помощью системы смыва. Вместо системы смыва и взмучивания возможно применение гидроэлеватора.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36831" y="4361211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22622" y="4477878"/>
            <a:ext cx="2231709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д.Кузяево</a:t>
            </a: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, 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Московская обл. </a:t>
            </a: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РФ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хозяйственно-бытовой Производительность: 500 м³/</a:t>
            </a:r>
            <a:r>
              <a:rPr lang="ru-RU" sz="10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Ввод в эксплуатацию: 2022 г.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90899" y="76819"/>
            <a:ext cx="509569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97094" y="3210498"/>
            <a:ext cx="509821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8512" y="40288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6679" y="4361210"/>
            <a:ext cx="113965" cy="43500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97277" y="3210497"/>
            <a:ext cx="120854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90899" y="4028883"/>
            <a:ext cx="127232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97277" y="76818"/>
            <a:ext cx="120854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Прямоугольник 51"/>
          <p:cNvSpPr/>
          <p:nvPr/>
        </p:nvSpPr>
        <p:spPr>
          <a:xfrm>
            <a:off x="2986922" y="3350432"/>
            <a:ext cx="2347056" cy="142476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6" name="TextBox 54"/>
          <p:cNvSpPr txBox="1"/>
          <p:nvPr/>
        </p:nvSpPr>
        <p:spPr>
          <a:xfrm>
            <a:off x="3165921" y="1519395"/>
            <a:ext cx="2027992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Песколовка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Система взмучивания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Система смыва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Гидроэлеватор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5. Паспорт</a:t>
            </a:r>
          </a:p>
        </p:txBody>
      </p:sp>
      <p:sp>
        <p:nvSpPr>
          <p:cNvPr id="57" name="Прямоугольник 15"/>
          <p:cNvSpPr/>
          <p:nvPr/>
        </p:nvSpPr>
        <p:spPr>
          <a:xfrm>
            <a:off x="3040985" y="2806400"/>
            <a:ext cx="229299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58" name="Прямоугольник 16"/>
          <p:cNvSpPr/>
          <p:nvPr/>
        </p:nvSpPr>
        <p:spPr>
          <a:xfrm>
            <a:off x="3023931" y="2806400"/>
            <a:ext cx="111300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9" name="Прямоугольник 17"/>
          <p:cNvSpPr/>
          <p:nvPr/>
        </p:nvSpPr>
        <p:spPr>
          <a:xfrm>
            <a:off x="3053302" y="1007387"/>
            <a:ext cx="228067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60" name="Прямоугольник 18"/>
          <p:cNvSpPr/>
          <p:nvPr/>
        </p:nvSpPr>
        <p:spPr>
          <a:xfrm>
            <a:off x="3023931" y="1007387"/>
            <a:ext cx="111300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1" name="TextBox 37"/>
          <p:cNvSpPr txBox="1"/>
          <p:nvPr/>
        </p:nvSpPr>
        <p:spPr>
          <a:xfrm>
            <a:off x="2985428" y="3503409"/>
            <a:ext cx="2413376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Высокая эффективность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очистки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Отсутствие </a:t>
            </a:r>
            <a:r>
              <a:rPr lang="ru-RU" sz="1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энергозатрат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Долговечность и надежность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• Простота в обслуживании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63" name="TextBox 26"/>
          <p:cNvSpPr txBox="1"/>
          <p:nvPr/>
        </p:nvSpPr>
        <p:spPr>
          <a:xfrm>
            <a:off x="5584491" y="3669318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6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12</a:t>
            </a:r>
          </a:p>
        </p:txBody>
      </p:sp>
      <p:sp>
        <p:nvSpPr>
          <p:cNvPr id="52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64279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W:\База Фото\Демо по объектам\РФ\Брянская\Толмачево\2015\Песколовка\260 Толмачево монтаж песколовки 21.10.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  <a14:imgEffect>
                      <a14:brightnessContrast bright="-2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4671" r="2724" b="14325"/>
          <a:stretch/>
        </p:blipFill>
        <p:spPr bwMode="auto">
          <a:xfrm>
            <a:off x="5571739" y="4521149"/>
            <a:ext cx="279266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lia\Desktop\Каталог\19.09.2025\Гидроэлеватор\Гидроэлеватор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t="2411" r="24550" b="5307"/>
          <a:stretch/>
        </p:blipFill>
        <p:spPr bwMode="auto">
          <a:xfrm>
            <a:off x="650185" y="716714"/>
            <a:ext cx="1666295" cy="324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00299"/>
              </p:ext>
            </p:extLst>
          </p:nvPr>
        </p:nvGraphicFramePr>
        <p:xfrm>
          <a:off x="5562724" y="568200"/>
          <a:ext cx="5056107" cy="213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85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л/с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20-60*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40-110*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сопла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диффузора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29938" y="2640160"/>
            <a:ext cx="2306164" cy="186616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13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92167" y="635081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29937" y="2774495"/>
            <a:ext cx="2340671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Компактное исполнение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Минимум износа и 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технического обслуживания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Длительный срок службы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Высокая э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ффективность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подъема и транспортировки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песчаного осадка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32248" y="1241082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uFillTx/>
                <a:latin typeface="Arial" panose="020B0604020202020204" pitchFamily="34" charset="0"/>
              </a:rPr>
              <a:t>1. Труба рабочей воды</a:t>
            </a:r>
            <a:endParaRPr lang="ru-RU" sz="1200" kern="0" dirty="0">
              <a:latin typeface="Arial" panose="020B0604020202020204" pitchFamily="34" charset="0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latin typeface="Arial" panose="020B0604020202020204" pitchFamily="34" charset="0"/>
              </a:rPr>
              <a:t>2. Узел диффузора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ГИДРОЭЛЕВАТОР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47430" y="4623206"/>
            <a:ext cx="5172925" cy="218547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</a:rPr>
              <a:t>    </a:t>
            </a:r>
            <a:r>
              <a:rPr lang="ru-RU" sz="1200" b="0" i="0" u="none" strike="noStrike" kern="1200" cap="none" spc="0" baseline="0" dirty="0">
                <a:uFillTx/>
                <a:latin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</a:rPr>
              <a:t>Принцип работы гидроэлеватора в песколовках основан на использовании энергии струи воды для создания разрежения, которое обеспечивает подъем и транспортировку </a:t>
            </a:r>
            <a:r>
              <a:rPr lang="ru-RU" sz="1200" dirty="0" err="1">
                <a:latin typeface="Arial" panose="020B0604020202020204" pitchFamily="34" charset="0"/>
              </a:rPr>
              <a:t>пескопульпы</a:t>
            </a:r>
            <a:r>
              <a:rPr lang="ru-RU" sz="1200" dirty="0">
                <a:latin typeface="Arial" panose="020B0604020202020204" pitchFamily="34" charset="0"/>
              </a:rPr>
              <a:t>. Вода забирается центробежным насосом из отстойника и под давлением подается в сопло гидроэлеватора, расположенного в нижней части песколовки. Под действием разрежения гидроэлеватор засасывает песчаную пульпу и направляет ее по пульпопроводу на обезвоживание.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uFillTx/>
                <a:latin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</a:rPr>
              <a:t>    Управление гидроэлеватором осуществляется при помощи задвижек.</a:t>
            </a:r>
            <a:endParaRPr lang="ru-RU" sz="1200" b="0" i="0" u="none" strike="noStrike" kern="1200" cap="none" spc="0" baseline="0" dirty="0"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085389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391067" y="4438536"/>
            <a:ext cx="2298610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г.Жодино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,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Минская обл.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РБ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и производственный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Производительность: 30000 м³/</a:t>
            </a:r>
            <a:r>
              <a:rPr lang="ru-RU" sz="1000" b="0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b="0" i="0" u="none" strike="noStrike" kern="0" cap="none" spc="0" baseline="0" dirty="0">
              <a:uFillTx/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54215" y="2096797"/>
            <a:ext cx="228188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29937" y="2090725"/>
            <a:ext cx="118524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44987" y="712449"/>
            <a:ext cx="229111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29938" y="716713"/>
            <a:ext cx="118524" cy="43019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7133" y="280072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4775" y="3991197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079848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7316" y="2800727"/>
            <a:ext cx="121718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6056" y="3991198"/>
            <a:ext cx="12297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1739" y="83081"/>
            <a:ext cx="127295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13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74712" y="494942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7" name="TextBox 26"/>
          <p:cNvSpPr txBox="1"/>
          <p:nvPr/>
        </p:nvSpPr>
        <p:spPr>
          <a:xfrm>
            <a:off x="5605899" y="3222984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370291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\Pictures\Отстойник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2000"/>
                    </a14:imgEffect>
                    <a14:imgEffect>
                      <a14:brightnessContrast bright="-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1" t="8761" r="24603"/>
          <a:stretch/>
        </p:blipFill>
        <p:spPr bwMode="auto">
          <a:xfrm>
            <a:off x="11393" y="0"/>
            <a:ext cx="2902015" cy="69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5"/>
          <p:cNvSpPr/>
          <p:nvPr/>
        </p:nvSpPr>
        <p:spPr>
          <a:xfrm>
            <a:off x="4290684" y="781890"/>
            <a:ext cx="2189617" cy="80732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Илоскреб</a:t>
            </a:r>
            <a:endParaRPr lang="ru-RU" sz="13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15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2" name="Прямоугольник 121"/>
          <p:cNvSpPr/>
          <p:nvPr/>
        </p:nvSpPr>
        <p:spPr>
          <a:xfrm>
            <a:off x="4296900" y="1673430"/>
            <a:ext cx="2183401" cy="799825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Механизм передвижения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17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3"/>
          <p:cNvSpPr/>
          <p:nvPr/>
        </p:nvSpPr>
        <p:spPr>
          <a:xfrm>
            <a:off x="4290685" y="2562790"/>
            <a:ext cx="2189616" cy="794385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Лоток сборный и распределительный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19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14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Прямоугольник 139"/>
          <p:cNvSpPr/>
          <p:nvPr/>
        </p:nvSpPr>
        <p:spPr>
          <a:xfrm>
            <a:off x="3183897" y="781890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8" name="TextBox 163"/>
          <p:cNvSpPr txBox="1"/>
          <p:nvPr/>
        </p:nvSpPr>
        <p:spPr>
          <a:xfrm>
            <a:off x="3464317" y="115442"/>
            <a:ext cx="66932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ОБОРУДОВАНИЕ ОТСТОЙНИКОВ</a:t>
            </a:r>
          </a:p>
        </p:txBody>
      </p:sp>
      <p:sp>
        <p:nvSpPr>
          <p:cNvPr id="61" name="Прямоугольник 155"/>
          <p:cNvSpPr/>
          <p:nvPr/>
        </p:nvSpPr>
        <p:spPr>
          <a:xfrm>
            <a:off x="3192922" y="176972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14</a:t>
            </a:r>
          </a:p>
        </p:txBody>
      </p:sp>
      <p:pic>
        <p:nvPicPr>
          <p:cNvPr id="49" name="Picture 3" descr="C:\Users\sheluto\Downloads\1. Илоскреб д.30 - д.40 _3-Photoroom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16303" r="15889" b="12923"/>
          <a:stretch/>
        </p:blipFill>
        <p:spPr bwMode="auto">
          <a:xfrm>
            <a:off x="3204806" y="869489"/>
            <a:ext cx="833811" cy="62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sheluto\Downloads\Иосос-Photoroo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869355"/>
            <a:ext cx="814893" cy="6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Natalia\Desktop\Каталог\19.09.2025\Токоприемник\Токоприемник 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2072" r="9947" b="14804"/>
          <a:stretch/>
        </p:blipFill>
        <p:spPr bwMode="auto">
          <a:xfrm>
            <a:off x="3323163" y="6176272"/>
            <a:ext cx="566616" cy="6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C:\Users\sheluto\Downloads\skrebki-otstoynikov-5328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8578"/>
          <a:stretch/>
        </p:blipFill>
        <p:spPr bwMode="auto">
          <a:xfrm>
            <a:off x="7059626" y="1689016"/>
            <a:ext cx="717550" cy="7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139"/>
          <p:cNvSpPr/>
          <p:nvPr/>
        </p:nvSpPr>
        <p:spPr>
          <a:xfrm>
            <a:off x="3183897" y="1673430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4" name="Прямоугольник 139"/>
          <p:cNvSpPr/>
          <p:nvPr/>
        </p:nvSpPr>
        <p:spPr>
          <a:xfrm>
            <a:off x="3168657" y="3445657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5" name="Прямоугольник 139"/>
          <p:cNvSpPr/>
          <p:nvPr/>
        </p:nvSpPr>
        <p:spPr>
          <a:xfrm>
            <a:off x="3176277" y="2557350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6" name="Прямоугольник 139"/>
          <p:cNvSpPr/>
          <p:nvPr/>
        </p:nvSpPr>
        <p:spPr>
          <a:xfrm>
            <a:off x="3168657" y="4327962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7" name="Прямоугольник 139"/>
          <p:cNvSpPr/>
          <p:nvPr/>
        </p:nvSpPr>
        <p:spPr>
          <a:xfrm>
            <a:off x="3161037" y="5219502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8" name="Прямоугольник 139"/>
          <p:cNvSpPr/>
          <p:nvPr/>
        </p:nvSpPr>
        <p:spPr>
          <a:xfrm>
            <a:off x="3153417" y="6118662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9" name="Прямоугольник 139"/>
          <p:cNvSpPr/>
          <p:nvPr/>
        </p:nvSpPr>
        <p:spPr>
          <a:xfrm>
            <a:off x="6980734" y="774387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1" name="Прямоугольник 139"/>
          <p:cNvSpPr/>
          <p:nvPr/>
        </p:nvSpPr>
        <p:spPr>
          <a:xfrm>
            <a:off x="6980734" y="1665927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2" name="Прямоугольник 139"/>
          <p:cNvSpPr/>
          <p:nvPr/>
        </p:nvSpPr>
        <p:spPr>
          <a:xfrm>
            <a:off x="6965494" y="3438154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3" name="Прямоугольник 139"/>
          <p:cNvSpPr/>
          <p:nvPr/>
        </p:nvSpPr>
        <p:spPr>
          <a:xfrm>
            <a:off x="6973114" y="2549847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4" name="Прямоугольник 139"/>
          <p:cNvSpPr/>
          <p:nvPr/>
        </p:nvSpPr>
        <p:spPr>
          <a:xfrm>
            <a:off x="6965494" y="4320459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5" name="Прямоугольник 139"/>
          <p:cNvSpPr/>
          <p:nvPr/>
        </p:nvSpPr>
        <p:spPr>
          <a:xfrm>
            <a:off x="6957874" y="5211999"/>
            <a:ext cx="882660" cy="8073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7" name="Прямоугольник 115"/>
          <p:cNvSpPr/>
          <p:nvPr/>
        </p:nvSpPr>
        <p:spPr>
          <a:xfrm>
            <a:off x="4290685" y="3445657"/>
            <a:ext cx="2189616" cy="80732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Доска полупогружная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21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88" name="Прямоугольник 121"/>
          <p:cNvSpPr/>
          <p:nvPr/>
        </p:nvSpPr>
        <p:spPr>
          <a:xfrm>
            <a:off x="4290684" y="4316997"/>
            <a:ext cx="2189617" cy="818293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Щит центральный отражающий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23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89" name="Прямоугольник 123"/>
          <p:cNvSpPr/>
          <p:nvPr/>
        </p:nvSpPr>
        <p:spPr>
          <a:xfrm>
            <a:off x="4300490" y="5206357"/>
            <a:ext cx="2179811" cy="80658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Эрлифт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25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90" name="Прямоугольник 123"/>
          <p:cNvSpPr/>
          <p:nvPr/>
        </p:nvSpPr>
        <p:spPr>
          <a:xfrm>
            <a:off x="4290684" y="6118662"/>
            <a:ext cx="2189617" cy="80732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Токоприемник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27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93" name="Прямоугольник 115"/>
          <p:cNvSpPr/>
          <p:nvPr/>
        </p:nvSpPr>
        <p:spPr>
          <a:xfrm>
            <a:off x="8093064" y="781890"/>
            <a:ext cx="2189617" cy="80732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Илосос</a:t>
            </a:r>
            <a:endParaRPr lang="ru-RU" sz="13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16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94" name="Прямоугольник 121"/>
          <p:cNvSpPr/>
          <p:nvPr/>
        </p:nvSpPr>
        <p:spPr>
          <a:xfrm>
            <a:off x="8099280" y="1673430"/>
            <a:ext cx="2196800" cy="799825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Механизм скребковый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18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95" name="Прямоугольник 123"/>
          <p:cNvSpPr/>
          <p:nvPr/>
        </p:nvSpPr>
        <p:spPr>
          <a:xfrm>
            <a:off x="8093065" y="2562790"/>
            <a:ext cx="2203016" cy="794385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Водослив зубчатый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20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96" name="Прямоугольник 115"/>
          <p:cNvSpPr/>
          <p:nvPr/>
        </p:nvSpPr>
        <p:spPr>
          <a:xfrm>
            <a:off x="8093065" y="3445657"/>
            <a:ext cx="2203016" cy="799824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Труба центральная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22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97" name="Прямоугольник 121"/>
          <p:cNvSpPr/>
          <p:nvPr/>
        </p:nvSpPr>
        <p:spPr>
          <a:xfrm>
            <a:off x="8099280" y="4327962"/>
            <a:ext cx="2210199" cy="799825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Модуль тонкослойный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24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98" name="Прямоугольник 123"/>
          <p:cNvSpPr/>
          <p:nvPr/>
        </p:nvSpPr>
        <p:spPr>
          <a:xfrm>
            <a:off x="8093064" y="5206357"/>
            <a:ext cx="2216415" cy="81297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Камера </a:t>
            </a:r>
            <a:r>
              <a:rPr lang="ru-RU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флокуляции</a:t>
            </a:r>
            <a:endParaRPr lang="ru-RU" sz="1300" kern="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26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Picture 2" descr="Z:\Обменная\15.Снабжение\Шелюто\3D-модели\19.09.2025\Доска полупогружная\Снимок экрана 2025-09-19 142246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8228" r="7377" b="7546"/>
          <a:stretch/>
        </p:blipFill>
        <p:spPr bwMode="auto">
          <a:xfrm>
            <a:off x="3268208" y="3460529"/>
            <a:ext cx="714038" cy="7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3" descr="Z:\Обменная\15.Снабжение\Шелюто\3D-модели\Маслак\3D\Зубчатый перелив\Зубчатый перелив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0347" r="23281"/>
          <a:stretch/>
        </p:blipFill>
        <p:spPr bwMode="auto">
          <a:xfrm>
            <a:off x="7061105" y="2578292"/>
            <a:ext cx="726182" cy="76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Z:\Обменная\15.Снабжение\Шелюто\3D-модели\19.09.2025\Сборный лоток с кронштейном\БЕЗ ХИМ АНКЕРА\Снимок экрана 2025-09-24 090826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10450" r="9164" b="8818"/>
          <a:stretch/>
        </p:blipFill>
        <p:spPr bwMode="auto">
          <a:xfrm>
            <a:off x="3228576" y="2586352"/>
            <a:ext cx="786987" cy="75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Z:\Обменная\15.Снабжение\Шелюто\3D-модели\19.09.2025\Эрлифт\Снимок экрана 2025-09-19 141346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4" t="8495" r="35094" b="12838"/>
          <a:stretch/>
        </p:blipFill>
        <p:spPr bwMode="auto">
          <a:xfrm>
            <a:off x="3470675" y="5258745"/>
            <a:ext cx="252297" cy="7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Z:\Обменная\15.Снабжение\Шелюто\3D-модели\19.09.2025\Модуль тонкослойный\2.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20583" r="14546" b="11710"/>
          <a:stretch/>
        </p:blipFill>
        <p:spPr bwMode="auto">
          <a:xfrm>
            <a:off x="7023557" y="4345657"/>
            <a:ext cx="762627" cy="7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Z:\Обменная\15.Снабжение\Шелюто\3D-модели\19.09.2025\Отражатель\1.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11618" r="16053" b="5427"/>
          <a:stretch/>
        </p:blipFill>
        <p:spPr bwMode="auto">
          <a:xfrm>
            <a:off x="3297794" y="4447036"/>
            <a:ext cx="629664" cy="57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pic>
        <p:nvPicPr>
          <p:cNvPr id="67" name="Picture 3" descr="C:\Users\Natalia\Desktop\Каталог\453 Чишминский сахарный завод монтаж оборуд. 17.09.2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456" y="1697906"/>
            <a:ext cx="846918" cy="76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Natalia\Downloads\Флокуляция-Photoroom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70" y="5262777"/>
            <a:ext cx="418757" cy="73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Natalia\Downloads\Труба-Photoroom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31" y="3482992"/>
            <a:ext cx="467791" cy="7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53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  <a14:imgEffect>
                      <a14:brightnessContrast bright="-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65" b="16197"/>
          <a:stretch/>
        </p:blipFill>
        <p:spPr>
          <a:xfrm>
            <a:off x="5558296" y="4722462"/>
            <a:ext cx="2792420" cy="1747220"/>
          </a:xfrm>
          <a:prstGeom prst="rect">
            <a:avLst/>
          </a:prstGeom>
        </p:spPr>
      </p:pic>
      <p:pic>
        <p:nvPicPr>
          <p:cNvPr id="1027" name="Picture 3" descr="C:\Users\sheluto\Downloads\1. Илоскреб д.30 - д.40 _3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16303" r="15889" b="12923"/>
          <a:stretch/>
        </p:blipFill>
        <p:spPr bwMode="auto">
          <a:xfrm>
            <a:off x="24480" y="637456"/>
            <a:ext cx="3180527" cy="23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440580"/>
              </p:ext>
            </p:extLst>
          </p:nvPr>
        </p:nvGraphicFramePr>
        <p:xfrm>
          <a:off x="5578764" y="555443"/>
          <a:ext cx="5035640" cy="28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1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Исполнение</a:t>
                      </a:r>
                    </a:p>
                  </a:txBody>
                  <a:tcPr marL="72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однолучевой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двухлучевой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отстойника</a:t>
                      </a: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54*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Глубина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отстойника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Скорость вращения</a:t>
                      </a: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об/ч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553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72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169407" y="3584315"/>
            <a:ext cx="5126493" cy="157442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15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54003" y="6501505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186643" y="3599556"/>
            <a:ext cx="5170972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Равномерное и эффективное удаление осадка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благодаря особой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конструкции скребков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 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Простота монтажа и обслуживания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Длительный срок службы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Оснащение оборудования для зимних условий: щ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елевой настил с </a:t>
            </a:r>
            <a:endParaRPr lang="en-US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противоскользящей поверхностью, тележка с цельнолитыми</a:t>
            </a:r>
            <a:endParaRPr lang="en-US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шинами и прямым приводом на ведущее колесо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94578" y="1138791"/>
            <a:ext cx="2258468" cy="2407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Мост с ОПУ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Тележка ходовая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Скребковые крылья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Устройство для удаления</a:t>
            </a:r>
            <a:endParaRPr lang="en-US" sz="12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плавающих веществ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. Щит центральный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отражающий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Токоприемник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7. Щетки дорожки и лотка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8. Шкаф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ИЛОСКРЕБ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30282" y="5630913"/>
            <a:ext cx="5235222" cy="13553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Илоскреб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применяется в первичных радиальных отстойниках для удаления сырого осадка и плавающих веществ.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Вращающийся мост со скребками собирает донный осадок и направляет его к центральному приямку, откуда осадок удаляется.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Одновременно полупогружной скребок снимает с поверхности сточных вод всплывшие вещества.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49"/>
          <p:cNvSpPr txBox="1"/>
          <p:nvPr/>
        </p:nvSpPr>
        <p:spPr>
          <a:xfrm>
            <a:off x="8378664" y="4649166"/>
            <a:ext cx="2354309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г.Великие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Луки,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Псковская обл.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РФ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dirty="0">
                <a:uFillTx/>
                <a:latin typeface="Arial" panose="020B0604020202020204" pitchFamily="34" charset="0"/>
                <a:cs typeface="Times New Roman"/>
              </a:rPr>
              <a:t>и производственный 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Производительность: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80000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м³/</a:t>
            </a:r>
            <a:r>
              <a:rPr lang="ru-RU" sz="1000" b="0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Ввод в эксплуатацию: 2020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187909" y="3097468"/>
            <a:ext cx="241386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170855" y="3091396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23523" y="680280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119051" y="680280"/>
            <a:ext cx="121688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65257" y="3440493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40" name="Прямоугольник 29"/>
          <p:cNvSpPr/>
          <p:nvPr/>
        </p:nvSpPr>
        <p:spPr>
          <a:xfrm>
            <a:off x="5565440" y="3440492"/>
            <a:ext cx="121688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5440" y="83081"/>
            <a:ext cx="121688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4" y="7111508"/>
            <a:ext cx="445629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15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26"/>
          <p:cNvSpPr txBox="1"/>
          <p:nvPr/>
        </p:nvSpPr>
        <p:spPr>
          <a:xfrm>
            <a:off x="5574966" y="3902363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5" name="Прямоугольник 23"/>
          <p:cNvSpPr/>
          <p:nvPr/>
        </p:nvSpPr>
        <p:spPr>
          <a:xfrm>
            <a:off x="5572075" y="4220606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56" name="Прямоугольник 30"/>
          <p:cNvSpPr/>
          <p:nvPr/>
        </p:nvSpPr>
        <p:spPr>
          <a:xfrm>
            <a:off x="5565440" y="4220607"/>
            <a:ext cx="121688" cy="428560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7" name="Прямоугольник 41"/>
          <p:cNvSpPr/>
          <p:nvPr/>
        </p:nvSpPr>
        <p:spPr>
          <a:xfrm>
            <a:off x="197173" y="5228505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58" name="Прямоугольник 28"/>
          <p:cNvSpPr/>
          <p:nvPr/>
        </p:nvSpPr>
        <p:spPr>
          <a:xfrm>
            <a:off x="170855" y="5222964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59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3165382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763995"/>
              </p:ext>
            </p:extLst>
          </p:nvPr>
        </p:nvGraphicFramePr>
        <p:xfrm>
          <a:off x="5551942" y="589155"/>
          <a:ext cx="5072604" cy="323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682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Исполнение</a:t>
                      </a:r>
                    </a:p>
                  </a:txBody>
                  <a:tcPr marL="72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однолучевой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двухлучевой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отстойника</a:t>
                      </a: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54*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Глубина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отстойника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Скорость вращения</a:t>
                      </a: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об/ч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Количество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илозаборников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553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72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 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9" name="Рисунок 58" descr="W:\База Фото\Демо по изделиям\2-38 Илососы\Сегежа\300 Сегежа ВО (монтаж илососа) 25.10.201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  <a14:imgEffect>
                      <a14:brightnessContrast bright="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19" r="-151" b="21900"/>
          <a:stretch/>
        </p:blipFill>
        <p:spPr bwMode="auto">
          <a:xfrm>
            <a:off x="5574510" y="5157790"/>
            <a:ext cx="2668568" cy="138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C:\Users\sheluto\Downloads\Иосос-Photoroom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" y="751709"/>
            <a:ext cx="3139283" cy="22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1"/>
          <p:cNvSpPr/>
          <p:nvPr/>
        </p:nvSpPr>
        <p:spPr>
          <a:xfrm>
            <a:off x="170510" y="3635117"/>
            <a:ext cx="5173980" cy="143661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16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4384" y="6560077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170509" y="3683644"/>
            <a:ext cx="5272166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Эффективное удаление ила</a:t>
            </a:r>
            <a:r>
              <a:rPr lang="en-US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благодаря особой</a:t>
            </a:r>
            <a:r>
              <a:rPr lang="en-US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конструкции сосунов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Простота монтажа и обслуживания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Изготовление из коррозионно-стойких материалов</a:t>
            </a:r>
            <a:endParaRPr lang="en-US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Оснащение оборудования для зимних условий: щелевой настил с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противоскользящей поверхностью, тележка с цельнолитыми шинами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и прямым приводом на ведущее колесо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ИЛОСОС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34730" y="5589086"/>
            <a:ext cx="5172925" cy="13553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 err="1">
                <a:latin typeface="Arial" panose="020B0604020202020204" pitchFamily="34" charset="0"/>
              </a:rPr>
              <a:t>Илосос</a:t>
            </a:r>
            <a:r>
              <a:rPr lang="ru-RU" sz="1200" dirty="0">
                <a:latin typeface="Arial" panose="020B0604020202020204" pitchFamily="34" charset="0"/>
              </a:rPr>
              <a:t> предназначен для удаления осаждающегося активного ила во вторичных радиальных отстойниках.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latin typeface="Arial" panose="020B0604020202020204" pitchFamily="34" charset="0"/>
              </a:rPr>
              <a:t>     В ходе вращения механизма с </a:t>
            </a:r>
            <a:r>
              <a:rPr lang="ru-RU" sz="1200" dirty="0" err="1">
                <a:latin typeface="Arial" panose="020B0604020202020204" pitchFamily="34" charset="0"/>
              </a:rPr>
              <a:t>илозаборниками</a:t>
            </a:r>
            <a:r>
              <a:rPr lang="ru-RU" sz="1200" dirty="0">
                <a:latin typeface="Arial" panose="020B0604020202020204" pitchFamily="34" charset="0"/>
              </a:rPr>
              <a:t> происходит всасывание ила, который самотеком поступает в сосуны и </a:t>
            </a:r>
            <a:r>
              <a:rPr lang="ru-RU" sz="1200" dirty="0" err="1">
                <a:latin typeface="Arial" panose="020B0604020202020204" pitchFamily="34" charset="0"/>
              </a:rPr>
              <a:t>илоотводящую</a:t>
            </a:r>
            <a:r>
              <a:rPr lang="ru-RU" sz="1200" dirty="0">
                <a:latin typeface="Arial" panose="020B0604020202020204" pitchFamily="34" charset="0"/>
              </a:rPr>
              <a:t> систему механизма благодаря разности горизонтов жидкости в отстойнике и камере выпускного ила.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197173" y="5152305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199760" y="3163833"/>
            <a:ext cx="220256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170509" y="3163833"/>
            <a:ext cx="121889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13998" y="66632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109526" y="66023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63530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3051" y="3902924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3530" y="4689236"/>
            <a:ext cx="512632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70710" y="5146764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67820" y="3902923"/>
            <a:ext cx="118688" cy="42408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67820" y="4689237"/>
            <a:ext cx="118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7820" y="83082"/>
            <a:ext cx="118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280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16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26"/>
          <p:cNvSpPr txBox="1"/>
          <p:nvPr/>
        </p:nvSpPr>
        <p:spPr>
          <a:xfrm>
            <a:off x="5585126" y="4351943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8" name="TextBox 54"/>
          <p:cNvSpPr txBox="1"/>
          <p:nvPr/>
        </p:nvSpPr>
        <p:spPr>
          <a:xfrm>
            <a:off x="3176326" y="1093425"/>
            <a:ext cx="2258468" cy="21973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Мост с ОПУ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Тележка ходовая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Илозаборники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(сосуны)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Щит центральный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отражающий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Токоприемник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Щетка очистки дорожки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7. Щетка очистки лотка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8. Шкаф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9. Паспорт</a:t>
            </a: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7" name="TextBox 49"/>
          <p:cNvSpPr txBox="1"/>
          <p:nvPr/>
        </p:nvSpPr>
        <p:spPr>
          <a:xfrm>
            <a:off x="8258981" y="5084016"/>
            <a:ext cx="2354309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г.Великие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Луки,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Псковская обл.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РФ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dirty="0">
                <a:uFillTx/>
                <a:latin typeface="Arial" panose="020B0604020202020204" pitchFamily="34" charset="0"/>
                <a:cs typeface="Times New Roman"/>
              </a:rPr>
              <a:t>и производственный 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Производительность: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80000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м³/</a:t>
            </a:r>
            <a:r>
              <a:rPr lang="ru-RU" sz="1000" b="0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Ввод в эксплуатацию: 2020 г.</a:t>
            </a:r>
          </a:p>
        </p:txBody>
      </p:sp>
    </p:spTree>
    <p:extLst>
      <p:ext uri="{BB962C8B-B14F-4D97-AF65-F5344CB8AC3E}">
        <p14:creationId xmlns:p14="http://schemas.microsoft.com/office/powerpoint/2010/main" val="2767705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esktop\453 Чишминский сахарный завод монтаж оборуд. 17.09.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-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4980"/>
          <a:stretch/>
        </p:blipFill>
        <p:spPr bwMode="auto">
          <a:xfrm>
            <a:off x="5579295" y="4742798"/>
            <a:ext cx="280450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1"/>
          <p:cNvSpPr/>
          <p:nvPr/>
        </p:nvSpPr>
        <p:spPr>
          <a:xfrm>
            <a:off x="175784" y="4251022"/>
            <a:ext cx="5041256" cy="75466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00644" y="4262917"/>
            <a:ext cx="4989618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Повышение эффективности биохимических процессов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Отсутствие застойных зон и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заиливания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Надежность работы и длительный срок службы оборудования 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2051" name="Picture 3" descr="C:\Users\Natalia\Desktop\Каталог\453 Чишминский сахарный завод монтаж оборуд. 17.09.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" y="1327958"/>
            <a:ext cx="2786828" cy="242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196158"/>
              </p:ext>
            </p:extLst>
          </p:nvPr>
        </p:nvGraphicFramePr>
        <p:xfrm>
          <a:off x="5562724" y="568200"/>
          <a:ext cx="5056107" cy="2599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отстойника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24*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Глубина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отстойника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Скорость вращения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об/ч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553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 marL="72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19*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7"/>
            <a:ext cx="5348938" cy="1013268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17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3536" y="6534207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408949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МЕХАНИЗМ ПЕРЕДВИЖЕНИЯ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83214" y="5500946"/>
            <a:ext cx="5172864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ts val="16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Механизм передвижения устанавливается в радиальном отстойнике. В центр отстойника поступает сточная вода, которая движется радиально от центра к периферии. На поверхности отстойника расположен вращающийся мост с мешалкой и скребками. Мешалка обеспечивает перемешивание осадка для предотвращения его уплотнений, скребки перемещают осадок к центральному приямку. Из приямка осадок откачивается насосами.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40205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08030" y="5071250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14356" y="4670134"/>
            <a:ext cx="2314248" cy="10396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г.УФА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Башкортостан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производственный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Производительность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: 2000 м³/ч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10638" y="3789191"/>
            <a:ext cx="240961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175784" y="3783119"/>
            <a:ext cx="119923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796006" y="1072262"/>
            <a:ext cx="248988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13860" y="1072262"/>
            <a:ext cx="120860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69793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5087" y="321139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9277" y="426254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1567" y="5065709"/>
            <a:ext cx="11414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9294" y="3211392"/>
            <a:ext cx="119923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9294" y="4262542"/>
            <a:ext cx="119923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5086" y="77531"/>
            <a:ext cx="114131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</a:t>
            </a:r>
            <a:r>
              <a:rPr lang="en-US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7</a:t>
            </a:r>
            <a:endParaRPr lang="ru-RU" sz="1400" b="0" i="0" u="none" strike="noStrike" kern="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4"/>
          <p:cNvSpPr txBox="1"/>
          <p:nvPr/>
        </p:nvSpPr>
        <p:spPr>
          <a:xfrm>
            <a:off x="2762315" y="1466869"/>
            <a:ext cx="2650193" cy="2407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Мост с центральной опорой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Тележка ходовая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Скребковые крылья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Мешалка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5. Насос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Устройство для удаления</a:t>
            </a:r>
            <a:endParaRPr lang="en-US" sz="12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плавающих веществ</a:t>
            </a:r>
            <a:endParaRPr lang="en-US" sz="12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. Щит центральный отражающий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. Токоприемник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Шкаф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Паспорт</a:t>
            </a:r>
          </a:p>
        </p:txBody>
      </p:sp>
      <p:sp>
        <p:nvSpPr>
          <p:cNvPr id="56" name="TextBox 26"/>
          <p:cNvSpPr txBox="1"/>
          <p:nvPr/>
        </p:nvSpPr>
        <p:spPr>
          <a:xfrm>
            <a:off x="5643133" y="3588570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2539894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35 Хотислав горизонтальный отстойник 19.12.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13" b="5897"/>
          <a:stretch/>
        </p:blipFill>
        <p:spPr bwMode="auto">
          <a:xfrm>
            <a:off x="5584776" y="4555986"/>
            <a:ext cx="2803392" cy="17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eluto\Downloads\skrebki-otstoynikov-5328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8578"/>
          <a:stretch/>
        </p:blipFill>
        <p:spPr bwMode="auto">
          <a:xfrm>
            <a:off x="1616" y="819857"/>
            <a:ext cx="3105216" cy="326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84120"/>
              </p:ext>
            </p:extLst>
          </p:nvPr>
        </p:nvGraphicFramePr>
        <p:xfrm>
          <a:off x="5562724" y="568200"/>
          <a:ext cx="5056107" cy="2533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3000х1000*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50000х9000*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Количество скребков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65*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553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18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82474" y="6380012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30088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МЕХАНИЗМ</a:t>
            </a: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СКРЕБКОВЫЙ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27110" y="4870977"/>
            <a:ext cx="5172925" cy="17763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Механизм скребковый устанавливается в горизонтальных отстойниках для удаления осевшего на дне сырого осадка.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При вращении лопасти механизма медленно перемещаются по дну резервуара, сдвигая осадок (уплотненный ил и другие взвеси) к приямку для дальнейшей обработки.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Механизм скребковый обеспечивает равномерное и непрерывное перемещение осадка, предотвращая его застой и уплотнение в труднодоступных местах.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93589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2232" y="4301708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14658" y="4463130"/>
            <a:ext cx="2353323" cy="10396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агр.Хотислав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: производственный</a:t>
            </a:r>
            <a:endParaRPr lang="ru-RU" sz="1000" kern="0" dirty="0"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Производительность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: 10000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2013 г</a:t>
            </a:r>
            <a:r>
              <a:rPr lang="ru-RU" sz="900" kern="0" dirty="0">
                <a:latin typeface="Arial" panose="020B0604020202020204" pitchFamily="34" charset="0"/>
                <a:cs typeface="Times New Roman"/>
              </a:rPr>
              <a:t>.</a:t>
            </a:r>
            <a:endParaRPr lang="ru-RU" sz="900" kern="0" dirty="0"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600586" y="3174447"/>
            <a:ext cx="508909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4776" y="4032011"/>
            <a:ext cx="510490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15769" y="4296167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4776" y="3174447"/>
            <a:ext cx="118892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4776" y="4032011"/>
            <a:ext cx="118892" cy="43111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4776" y="83082"/>
            <a:ext cx="11889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18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26"/>
          <p:cNvSpPr txBox="1"/>
          <p:nvPr/>
        </p:nvSpPr>
        <p:spPr>
          <a:xfrm>
            <a:off x="5567645" y="3649565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65" name="Прямоугольник 51"/>
          <p:cNvSpPr/>
          <p:nvPr/>
        </p:nvSpPr>
        <p:spPr>
          <a:xfrm>
            <a:off x="3106832" y="2723572"/>
            <a:ext cx="2231077" cy="199098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6" name="TextBox 37"/>
          <p:cNvSpPr txBox="1"/>
          <p:nvPr/>
        </p:nvSpPr>
        <p:spPr>
          <a:xfrm>
            <a:off x="3135306" y="2816894"/>
            <a:ext cx="2361345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• Эффективное удаление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осадка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• Обеспечение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равномерности процесса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 Изготовление из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коррозионно-стойких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материалов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Автоматизация процесса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Box 54"/>
          <p:cNvSpPr txBox="1"/>
          <p:nvPr/>
        </p:nvSpPr>
        <p:spPr>
          <a:xfrm>
            <a:off x="3294677" y="1166069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Рама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Скребки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Приводной узел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Паспорт</a:t>
            </a:r>
          </a:p>
        </p:txBody>
      </p:sp>
      <p:sp>
        <p:nvSpPr>
          <p:cNvPr id="68" name="Прямоугольник 15"/>
          <p:cNvSpPr/>
          <p:nvPr/>
        </p:nvSpPr>
        <p:spPr>
          <a:xfrm>
            <a:off x="3131126" y="2206879"/>
            <a:ext cx="220678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69" name="Прямоугольник 16"/>
          <p:cNvSpPr/>
          <p:nvPr/>
        </p:nvSpPr>
        <p:spPr>
          <a:xfrm>
            <a:off x="3122657" y="2206879"/>
            <a:ext cx="117215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0" name="Прямоугольник 17"/>
          <p:cNvSpPr/>
          <p:nvPr/>
        </p:nvSpPr>
        <p:spPr>
          <a:xfrm>
            <a:off x="3122657" y="706016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71" name="Прямоугольник 18"/>
          <p:cNvSpPr/>
          <p:nvPr/>
        </p:nvSpPr>
        <p:spPr>
          <a:xfrm>
            <a:off x="3118185" y="699926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2118319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talia\Desktop\628 Ейск ВО 01.09.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  <a14:imgEffect>
                      <a14:brightnessContrast bright="-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" r="4824" b="23514"/>
          <a:stretch/>
        </p:blipFill>
        <p:spPr bwMode="auto">
          <a:xfrm>
            <a:off x="5572264" y="4745690"/>
            <a:ext cx="2806088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Обменная\15.Снабжение\Шелюто\3D-модели\19.09.2025\Сборный лоток с кронштейном\БЕЗ ХИМ АНКЕРА\Снимок экрана 2025-09-24 09082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10450" r="9164" b="8818"/>
          <a:stretch/>
        </p:blipFill>
        <p:spPr bwMode="auto">
          <a:xfrm>
            <a:off x="3710" y="1037400"/>
            <a:ext cx="3210117" cy="314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1"/>
          <p:cNvSpPr/>
          <p:nvPr/>
        </p:nvSpPr>
        <p:spPr>
          <a:xfrm>
            <a:off x="3110580" y="2957956"/>
            <a:ext cx="2237654" cy="194356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854981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19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4950" y="6553032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129370" y="3033971"/>
            <a:ext cx="2442894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Равномерное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распределение и сбор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потоков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Снижение турбулентности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Адаптация под разные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технологические условия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Простота конструкции и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обслуживания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292368" y="1422908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Лоток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Кронштейны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ЛОТОК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сборный и распределительный 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34730" y="5043394"/>
            <a:ext cx="5172925" cy="17644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Лоток распределительный </a:t>
            </a:r>
            <a:r>
              <a:rPr lang="ru-RU" sz="120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в отстойниках служит для </a:t>
            </a: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равномерного распределения сточных вод вдоль всей длины резервуара, что предотвращает возникновение локальных перегрузок и способствует более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эффективному процессу осаждения</a:t>
            </a: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  Лоток сборный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предназначен для сбора осветленной или очищенной воды с поверхности отстойника и ее последующего отвода.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Кромка лотка может быть выполнена как зубчатой, так и гладкой.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62378" y="4472768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05059" y="4660562"/>
            <a:ext cx="2400648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г.Ейск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Краснодарский край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20000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kern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10580" y="2461929"/>
            <a:ext cx="224219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120348" y="2455857"/>
            <a:ext cx="117216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20348" y="96285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115876" y="95676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2877" y="3440569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7634" y="424622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35915" y="4467227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3060" y="344056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3060" y="4246223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4948" y="77531"/>
            <a:ext cx="1298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19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299420"/>
              </p:ext>
            </p:extLst>
          </p:nvPr>
        </p:nvGraphicFramePr>
        <p:xfrm>
          <a:off x="5562724" y="568200"/>
          <a:ext cx="5057362" cy="27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Исполнение </a:t>
                      </a:r>
                    </a:p>
                  </a:txBody>
                  <a:tcPr marL="54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U-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образное, прямоугольное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U-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образных лотков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180х180*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2000х1500*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4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прямоугольных лотков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200х180*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1500х1500*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54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2" name="TextBox 26"/>
          <p:cNvSpPr txBox="1"/>
          <p:nvPr/>
        </p:nvSpPr>
        <p:spPr>
          <a:xfrm>
            <a:off x="5542603" y="3905983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906809" y="5243370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298472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463131"/>
              </p:ext>
            </p:extLst>
          </p:nvPr>
        </p:nvGraphicFramePr>
        <p:xfrm>
          <a:off x="98909" y="123532"/>
          <a:ext cx="10513167" cy="6682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3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043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43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8222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 КОМПАНИИ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…….......................................3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ОБОРУДОВАНИЕ МЕХАНИЧЕСКОЙ ОЧИСТКИ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Камера приемная с комплектом решеток и 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щитовых затворов….…………..........……….....5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Решетка ручная…………………...………….…..6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Решетка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крючковая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….….…………..…….…..…7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Конвейер винтовой…..……...….…………...…..8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Пресс винтовой…….…….……….………..…….9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Щит водораспределительный…..…...….…...10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Песколовка с круговым движением…....……11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Песколовка тангенциальная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…...….….……....12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Гидроэлеватор………...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…………........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…….…13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ОБОРУДОВАНИЕ ОТСТОЙНИКОВ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Илоскреб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………………………….………..…....15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Илосос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...………………………….………..….....16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Механизм передвижения…………..…..……...17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Механизм скребковый……………………….…18</a:t>
                      </a: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Лоток распределительный и сборный….…...19</a:t>
                      </a: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Водослив зубчатый……………….…………....20</a:t>
                      </a:r>
                      <a:endParaRPr lang="ru-RU" sz="1200" b="0" kern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Доска полупогружная…………….…….....……21</a:t>
                      </a: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Труба центральная…………….….…….……..22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Щит центральный отражающий….…………..23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Модуль тонкослойный..………….………….....24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Эрлифт…………………………………………...25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Камера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флокуляции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………………….……......26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Токоприемник……………………….…..………27</a:t>
                      </a:r>
                    </a:p>
                  </a:txBody>
                  <a:tcPr marL="90000" marR="90000" marT="46800" marB="46800">
                    <a:lnL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ОБОРУДОВАНИЕ БИОЛОГИЧЕСКОЙ ОЧИСТКИ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Система аэрации………….………...….………29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Пневмоаэратор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трубчатый...……………….…30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Оборудование навесное для воздуходувок..31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Шумоглушитель для воздуходувок…….…….32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Кассета полимерной загрузки....………..…....33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Загрузка  полимерная…………………..……...34</a:t>
                      </a: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Система регенерации………..……..….……...35</a:t>
                      </a: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Компактная установка………………………….36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НАСОСЫ И МЕШАЛКИ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Насос с монтажным оборудованием………..38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Мешалка с монтажным оборудованием..…..39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Мешалка для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илоуплотнителя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………...……..40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РАСПРЕДЕЛЕНИЕ И УПРАВЛЕНИЕ ПОТОКАМИ СТОКОВ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Затвор щитовой……………………..…….…….42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Камера управления потоками……..…..….….43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Лоток транспортирующий…………..…….…...44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Щит струенаправляющий…………..……..…..45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КАНАЛИЗАЦИОННЫЕ НАСОСНЫЕ СТАНЦИИ (КНС)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КНС……………………………………………......47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КНС «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ЛиСток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»………..………..….……..……...48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КОМПЛЕКСЫ ОЧИСТКИ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Комплексная станция очистки………………..50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Ливневые очистные сооружения.……………51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>
                    <a:lnL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ОБОРУДОВАНИЕ ФИЗИКО-ХИМИЧЕСКОЙ ОЧИСТКИ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Станция обезжелезивания.………………..….53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ФИЛЬТРАЦИЯ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Фильтры для жидких сред………..…………...55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Фильтры для воздушных и газовых сред…..56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Сорбент нефтепродуктов………………..……57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ru-RU" sz="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КОНСТРУКЦИИ ДЛЯ ОБСЛУЖИВАНИЯ</a:t>
                      </a: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Мостики, ограждения и лестницы……....……59</a:t>
                      </a:r>
                    </a:p>
                    <a:p>
                      <a:pPr algn="dist">
                        <a:lnSpc>
                          <a:spcPts val="1600"/>
                        </a:lnSpc>
                      </a:pPr>
                      <a:endParaRPr lang="en-US" sz="6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ОБОРУДОВАНИЕ</a:t>
                      </a:r>
                    </a:p>
                    <a:p>
                      <a:pPr algn="l">
                        <a:lnSpc>
                          <a:spcPts val="1600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ВСПОМОГАТЕЛЬНОЕ </a:t>
                      </a: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Дренаж вертикальный…………..……………..6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marL="0" marR="0" indent="0" algn="dist" defTabSz="91440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Иломер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…………….…….…….…..……………..6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dist">
                        <a:lnSpc>
                          <a:spcPts val="16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Колонка водозаборная…….…………..………6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>
                    <a:lnL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8C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101595" y="118998"/>
            <a:ext cx="3498855" cy="585476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39" name="TextBox 46"/>
          <p:cNvSpPr txBox="1"/>
          <p:nvPr/>
        </p:nvSpPr>
        <p:spPr>
          <a:xfrm>
            <a:off x="132075" y="132975"/>
            <a:ext cx="296140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СОДЕРЖАНИЕ</a:t>
            </a:r>
          </a:p>
        </p:txBody>
      </p:sp>
      <p:sp>
        <p:nvSpPr>
          <p:cNvPr id="69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0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1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72" name="Picture 2" descr="Гефлис L"/>
          <p:cNvPicPr>
            <a:picLocks noChangeAspect="1"/>
          </p:cNvPicPr>
          <p:nvPr/>
        </p:nvPicPr>
        <p:blipFill>
          <a:blip r:embed="rId2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74" name="Рисунок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76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77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79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80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81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2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</a:t>
            </a:r>
          </a:p>
        </p:txBody>
      </p:sp>
      <p:pic>
        <p:nvPicPr>
          <p:cNvPr id="83" name="Рисунок 61"/>
          <p:cNvPicPr>
            <a:picLocks noChangeAspect="1"/>
          </p:cNvPicPr>
          <p:nvPr/>
        </p:nvPicPr>
        <p:blipFill>
          <a:blip r:embed="rId4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Рисунок 62"/>
          <p:cNvPicPr>
            <a:picLocks noChangeAspect="1"/>
          </p:cNvPicPr>
          <p:nvPr/>
        </p:nvPicPr>
        <p:blipFill>
          <a:blip r:embed="rId4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Рисунок 63"/>
          <p:cNvPicPr>
            <a:picLocks noChangeAspect="1"/>
          </p:cNvPicPr>
          <p:nvPr/>
        </p:nvPicPr>
        <p:blipFill>
          <a:blip r:embed="rId4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Рисунок 64"/>
          <p:cNvPicPr>
            <a:picLocks noChangeAspect="1"/>
          </p:cNvPicPr>
          <p:nvPr/>
        </p:nvPicPr>
        <p:blipFill>
          <a:blip r:embed="rId4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Рисунок 65"/>
          <p:cNvPicPr>
            <a:picLocks noChangeAspect="1"/>
          </p:cNvPicPr>
          <p:nvPr/>
        </p:nvPicPr>
        <p:blipFill>
          <a:blip r:embed="rId4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66"/>
          <p:cNvPicPr>
            <a:picLocks noChangeAspect="1"/>
          </p:cNvPicPr>
          <p:nvPr/>
        </p:nvPicPr>
        <p:blipFill>
          <a:blip r:embed="rId4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259494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Users\Natalia\Desktop\3267 Великие Луки 26.06- 07.10.2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6" b="11807"/>
          <a:stretch/>
        </p:blipFill>
        <p:spPr bwMode="auto">
          <a:xfrm>
            <a:off x="5584775" y="4553335"/>
            <a:ext cx="2794821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Обменная\15.Снабжение\Шелюто\3D-модели\Маслак\3D\Зубчатый перелив\Зубчатый перелив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0347" r="23281"/>
          <a:stretch/>
        </p:blipFill>
        <p:spPr bwMode="auto">
          <a:xfrm>
            <a:off x="17532" y="973113"/>
            <a:ext cx="3146819" cy="33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082918"/>
              </p:ext>
            </p:extLst>
          </p:nvPr>
        </p:nvGraphicFramePr>
        <p:xfrm>
          <a:off x="5562724" y="568200"/>
          <a:ext cx="5056107" cy="214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8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86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6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 зуба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Угол между зубьями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град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Исполнение зуба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треугольное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трапециевидное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полимерный 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45199" y="2497291"/>
            <a:ext cx="2259162" cy="2518054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20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50026" y="6367439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76300" y="2541574"/>
            <a:ext cx="2245321" cy="2407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Предотвращение выноса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плавающих веществ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Эффективность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осветления сточных вод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благодаря снижению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турбулентности</a:t>
            </a:r>
            <a:endParaRPr lang="ru-RU" sz="1200" dirty="0">
              <a:solidFill>
                <a:srgbClr val="FFFFFF"/>
              </a:solidFill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Изготовление из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коррозионно-стойких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материалов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Адаптация под разные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технологические условия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66968" y="1168908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Водослив зубчатый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ВОДОСЛИВ ЗУБЧАТЫЙ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25493" y="5071103"/>
            <a:ext cx="5172925" cy="17644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Водослив зубчаты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й применяется в радиальных отстойниках для равномерного распределения уровня воды по всей длине водосборного лотка. Данная конструкция помогает исключить зоны интенсивного водослива, которые приводят к  увеличению выноса плавающих веществ.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Осветленная вода, поднявшись до верхнего уровня отстойника, переливается через зубчатый водослив в сборный лоток для дальнейшего отвода.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0299" y="4596130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65606" y="1992029"/>
            <a:ext cx="224459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52897" y="1992029"/>
            <a:ext cx="128124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94948" y="70885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52897" y="708854"/>
            <a:ext cx="128123" cy="42819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2877" y="2795756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4775" y="4032011"/>
            <a:ext cx="510490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615424" y="3237588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13836" y="459058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3060" y="2795755"/>
            <a:ext cx="121688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2877" y="4032012"/>
            <a:ext cx="12187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83081"/>
            <a:ext cx="117402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20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TextBox 49"/>
          <p:cNvSpPr txBox="1"/>
          <p:nvPr/>
        </p:nvSpPr>
        <p:spPr>
          <a:xfrm>
            <a:off x="8405959" y="4471745"/>
            <a:ext cx="2354309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г.Великие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Луки,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Псковская обл.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РФ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dirty="0">
                <a:uFillTx/>
                <a:latin typeface="Arial" panose="020B0604020202020204" pitchFamily="34" charset="0"/>
                <a:cs typeface="Times New Roman"/>
              </a:rPr>
              <a:t>и производственный 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Производительность: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80000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м³/</a:t>
            </a:r>
            <a:r>
              <a:rPr lang="ru-RU" sz="1000" b="0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Ввод в эксплуатацию: 2020 г.</a:t>
            </a:r>
          </a:p>
        </p:txBody>
      </p:sp>
    </p:spTree>
    <p:extLst>
      <p:ext uri="{BB962C8B-B14F-4D97-AF65-F5344CB8AC3E}">
        <p14:creationId xmlns:p14="http://schemas.microsoft.com/office/powerpoint/2010/main" val="3869121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26 Шклов ПО 10.10.2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5"/>
          <a:stretch/>
        </p:blipFill>
        <p:spPr bwMode="auto">
          <a:xfrm>
            <a:off x="5568664" y="4256429"/>
            <a:ext cx="2804509" cy="17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Обменная\15.Снабжение\Шелюто\3D-модели\19.09.2025\Доска полупогружная\Снимок экрана 2025-09-19 14224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8228" r="7377" b="7546"/>
          <a:stretch/>
        </p:blipFill>
        <p:spPr bwMode="auto">
          <a:xfrm>
            <a:off x="41682" y="757089"/>
            <a:ext cx="3170482" cy="3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15452"/>
              </p:ext>
            </p:extLst>
          </p:nvPr>
        </p:nvGraphicFramePr>
        <p:xfrm>
          <a:off x="5562724" y="568200"/>
          <a:ext cx="5056107" cy="1670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1000х500*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3000х700*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54185" y="2747263"/>
            <a:ext cx="2284478" cy="2074120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21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9467" y="6187282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54184" y="2893067"/>
            <a:ext cx="2399749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Улучшение общего эффекта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отстаивания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Эффективное удержание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плавающих веществ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Благодаря конструкции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низкая  скорость потока на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переливе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Простота конструкции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66968" y="1168908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Доска полупогружная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uFillTx/>
                <a:latin typeface="Arial" panose="020B0604020202020204" pitchFamily="34" charset="0"/>
              </a:rPr>
              <a:t>2. Кронштейны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ДОСКА ПОЛУПОГРУЖНАЯ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33410" y="4985337"/>
            <a:ext cx="5172925" cy="15539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Доска полупогружная устанавливается в отстойниках для предотвращения попадания плавающих веществ (жиров, масел, мусора) в водосборный лоток. </a:t>
            </a:r>
          </a:p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Доска монтируется на специальных кронштейнах, так чтобы она располагалась частично над поверхностью воды. Таким образом, доска создает надежный барьер, который задерживает плавающие вещества.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27915" y="4399644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76895" y="2183941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66761" y="2183941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94948" y="70885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66762" y="70276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63352" y="238992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5250" y="371326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605899" y="2831760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1452" y="439410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63352" y="2389928"/>
            <a:ext cx="121871" cy="44183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63352" y="3717019"/>
            <a:ext cx="121871" cy="43126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3352" y="83081"/>
            <a:ext cx="121871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21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87098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7" name="TextBox 49"/>
          <p:cNvSpPr txBox="1"/>
          <p:nvPr/>
        </p:nvSpPr>
        <p:spPr>
          <a:xfrm>
            <a:off x="8407972" y="4181625"/>
            <a:ext cx="2395794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г.Шклов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Могилевская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11160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2025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664471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esktop\137 Лунинец аэротенк- отстойник 24.09.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4000"/>
                    </a14:imgEffect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4"/>
          <a:stretch/>
        </p:blipFill>
        <p:spPr bwMode="auto">
          <a:xfrm>
            <a:off x="5569305" y="4361051"/>
            <a:ext cx="2804508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Natalia\Downloads\Труба-Photoroo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0" y="881563"/>
            <a:ext cx="2100099" cy="329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34252"/>
              </p:ext>
            </p:extLst>
          </p:nvPr>
        </p:nvGraphicFramePr>
        <p:xfrm>
          <a:off x="5562724" y="583440"/>
          <a:ext cx="5056107" cy="190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трубы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909454" y="2405148"/>
            <a:ext cx="2387286" cy="227085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22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9307" y="6220341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18160" y="2547542"/>
            <a:ext cx="2390765" cy="1986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 Обеспечение ламинарного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потока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Равномерное распределение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потока по всей площади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отстойника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 smtClean="0">
                <a:solidFill>
                  <a:srgbClr val="FFFFFF"/>
                </a:solidFill>
                <a:latin typeface="Arial"/>
                <a:cs typeface="Arial"/>
              </a:rPr>
              <a:t>• Улучшение эффективности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/>
                <a:cs typeface="Arial"/>
              </a:rPr>
              <a:t> осветления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endParaRPr lang="ru-RU" sz="1200" kern="0" dirty="0" smtClean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Надежность и простота в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обслуживании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096141" y="1204237"/>
            <a:ext cx="2027992" cy="513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Труба центральная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ТРУБА ЦЕНТРАЛЬНАЯ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26664" y="4786821"/>
            <a:ext cx="5172925" cy="15539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Труба центральная предназначена для подачи сточных вод в отстойник, а также для повышения эффективности отстаивания.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Повышение эффективности отстаивания достигается за счет установленного под трубой щита, который отражает и меняет траекторию движущейся воды с нисходящей на восходящую, что способствует более интенсивному выпадению диспергированных частиц в осадок.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34036" y="4242320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399916" y="4278045"/>
            <a:ext cx="2286987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г.Радошковичи</a:t>
            </a: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Минская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 </a:t>
            </a:r>
            <a:endParaRPr lang="ru-RU" sz="1000" kern="0" dirty="0" smtClean="0">
              <a:solidFill>
                <a:srgbClr val="000000"/>
              </a:solidFill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хозяйственно-бытовой 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Производительность: 1804 м³/</a:t>
            </a:r>
            <a:r>
              <a:rPr lang="ru-RU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27926" y="1890198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902452" y="1884126"/>
            <a:ext cx="122785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713704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902452" y="707614"/>
            <a:ext cx="122786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0106" y="2618187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7155" y="3826271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7573" y="423677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69306" y="2618186"/>
            <a:ext cx="122672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69306" y="3830022"/>
            <a:ext cx="122672" cy="43126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9305" y="83081"/>
            <a:ext cx="122673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22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9" name="TextBox 26"/>
          <p:cNvSpPr txBox="1"/>
          <p:nvPr/>
        </p:nvSpPr>
        <p:spPr>
          <a:xfrm>
            <a:off x="5623044" y="3024228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4093055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Natalia\Desktop\2 Ейск после ремонта ПО №2 04.05.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  <a14:imgEffect>
                      <a14:brightnessContrast bright="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6" t="23264" r="21516" b="29100"/>
          <a:stretch/>
        </p:blipFill>
        <p:spPr bwMode="auto">
          <a:xfrm>
            <a:off x="5588797" y="4411474"/>
            <a:ext cx="2804509" cy="17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Обменная\15.Снабжение\Шелюто\3D-модели\19.09.2025\Отражатель\1.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11618" r="16053" b="5427"/>
          <a:stretch/>
        </p:blipFill>
        <p:spPr bwMode="auto">
          <a:xfrm>
            <a:off x="57139" y="1518571"/>
            <a:ext cx="2904198" cy="26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082503"/>
              </p:ext>
            </p:extLst>
          </p:nvPr>
        </p:nvGraphicFramePr>
        <p:xfrm>
          <a:off x="5562724" y="595909"/>
          <a:ext cx="5056107" cy="19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29099" y="3115098"/>
            <a:ext cx="2305176" cy="201342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101117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23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84003" y="6235698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20808" y="3225009"/>
            <a:ext cx="2374867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Повышение качества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 очистки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Увеличение коэффициента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использования объема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отстойника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Эффективность организации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направления потока воды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Простота конструкции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248067" y="1572372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Щит центральный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отражающий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ЩИТ ЦЕНТРАЛЬНЫЙ ОТРАЖАЮЩИЙ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96465" y="5218883"/>
            <a:ext cx="5172925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Принцип работы центрального отражающего щита в отстойнике заключается в обеспечении направления потоков поступающих сточных вод.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Вода поступает по центральной вертикальной трубе вниз к раструбу, расположенному над отражающим щитом. Щит служит для отражения и перенаправления нисходящего потока воды вверх, создавая восходящее движение.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13770" y="4703774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16906" y="4326013"/>
            <a:ext cx="2432747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г.Ейск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Краснодарский край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20000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kern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72508" y="2566292"/>
            <a:ext cx="226176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29100" y="2560220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76046" y="1112319"/>
            <a:ext cx="225822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29101" y="110622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7000" y="2605317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8898" y="3881215"/>
            <a:ext cx="510078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7307" y="469823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6056" y="2605316"/>
            <a:ext cx="122978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8897" y="3881216"/>
            <a:ext cx="110137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83081"/>
            <a:ext cx="121688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23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26"/>
          <p:cNvSpPr txBox="1"/>
          <p:nvPr/>
        </p:nvSpPr>
        <p:spPr>
          <a:xfrm>
            <a:off x="5605899" y="3062964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473724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esktop\8 Лунинец ПНР ВО 15.03.2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1000"/>
                    </a14:imgEffect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9"/>
          <a:stretch/>
        </p:blipFill>
        <p:spPr bwMode="auto">
          <a:xfrm>
            <a:off x="5579372" y="4516966"/>
            <a:ext cx="2815539" cy="17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499136"/>
              </p:ext>
            </p:extLst>
          </p:nvPr>
        </p:nvGraphicFramePr>
        <p:xfrm>
          <a:off x="5562724" y="568200"/>
          <a:ext cx="5056107" cy="21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16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1400х2000х550*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6000х6000х6000*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Угол наклона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град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Z:\Обменная\15.Снабжение\Шелюто\3D-модели\19.09.2025\Модуль тонкослойный\2.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20583" r="14546" b="11710"/>
          <a:stretch/>
        </p:blipFill>
        <p:spPr bwMode="auto">
          <a:xfrm>
            <a:off x="21846" y="918903"/>
            <a:ext cx="3162950" cy="31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1"/>
          <p:cNvSpPr/>
          <p:nvPr/>
        </p:nvSpPr>
        <p:spPr>
          <a:xfrm>
            <a:off x="3034227" y="2697866"/>
            <a:ext cx="2305176" cy="202191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86298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24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4478" y="634073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49193" y="2808767"/>
            <a:ext cx="2374867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Легко моется 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дезинфицируется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Срок службы более 20 лет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Морозостойкость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Стойкость к коррозии,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ударам и износу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Увеличение эффективности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работы отстойников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202314" y="1294083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Модуль тонкослойный</a:t>
            </a:r>
          </a:p>
          <a:p>
            <a:pPr marR="0" lvl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Опора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51451" y="26728"/>
            <a:ext cx="5872735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МОДУЛЬ ТОНКОСЛОЙНЫЙ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51883" y="4879777"/>
            <a:ext cx="5172925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Модуль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тонкослойный применяется в горизонтальных и вертикальных отстойниках с целью повышения эффекта осветления и выделения из воды содержащихся в ней примесей.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Повышение степени осветления достигается за счет уменьшения времени осаждения взвеси и улучшения гидродинамики осаждения. Наклонные щиты задерживают взвешенные частицы, находящиеся в воде. Угол наклона обеспечивает эффективное сползание осадка.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6333" y="4302339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25945" y="4439543"/>
            <a:ext cx="2350795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г.Лунинец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7500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2019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77636" y="2149061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42760" y="214298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67238" y="760138"/>
            <a:ext cx="227216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42760" y="754048"/>
            <a:ext cx="121687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6526" y="2753635"/>
            <a:ext cx="51031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98422" y="3994732"/>
            <a:ext cx="509125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19870" y="4296798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6526" y="2753634"/>
            <a:ext cx="121687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6525" y="3994733"/>
            <a:ext cx="12187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6526" y="77531"/>
            <a:ext cx="12187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kern="0" dirty="0">
                <a:solidFill>
                  <a:srgbClr val="FFFFFF"/>
                </a:solidFill>
                <a:latin typeface="Calibri"/>
              </a:rPr>
              <a:t>24</a:t>
            </a:r>
            <a:endParaRPr lang="ru-RU" sz="1400" b="0" i="0" u="none" strike="noStrike" kern="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907097" y="501419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7" name="TextBox 26"/>
          <p:cNvSpPr txBox="1"/>
          <p:nvPr/>
        </p:nvSpPr>
        <p:spPr>
          <a:xfrm>
            <a:off x="5586849" y="3196919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3558393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esktop\29 Каменец  БЕ 29.09.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  <a14:imgEffect>
                      <a14:brightnessContrast bright="-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05"/>
          <a:stretch/>
        </p:blipFill>
        <p:spPr bwMode="auto">
          <a:xfrm>
            <a:off x="5585229" y="4613781"/>
            <a:ext cx="2817867" cy="17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Обменная\15.Снабжение\Шелюто\3D-модели\19.09.2025\Эрлифт\Снимок экрана 2025-09-19 14134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4" t="8495" r="35094" b="12838"/>
          <a:stretch/>
        </p:blipFill>
        <p:spPr bwMode="auto">
          <a:xfrm>
            <a:off x="1018336" y="685995"/>
            <a:ext cx="871980" cy="368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398034"/>
              </p:ext>
            </p:extLst>
          </p:nvPr>
        </p:nvGraphicFramePr>
        <p:xfrm>
          <a:off x="5562724" y="568200"/>
          <a:ext cx="5056107" cy="228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 подъема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 пульпопровода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0,5*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полимерный материал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84974" y="3261359"/>
            <a:ext cx="2411767" cy="164016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25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52765" y="6428209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893109" y="3410016"/>
            <a:ext cx="2390765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Простота конструкции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Благодаря о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тсутствию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движущихся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частей минимум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износа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 err="1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Энергоэффективность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Times New Roman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Надежность и долговечность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096141" y="1123188"/>
            <a:ext cx="2027992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Камера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ru-RU" sz="1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воздухоотводная</a:t>
            </a:r>
            <a:endParaRPr lang="ru-RU" sz="12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Пульпопровод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</a:t>
            </a:r>
            <a:r>
              <a:rPr lang="ru-RU" sz="1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Воздухоотвод</a:t>
            </a:r>
            <a:endParaRPr lang="ru-RU" sz="12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Камера разрежения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5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. 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6.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ЭРЛИФТ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34730" y="5043394"/>
            <a:ext cx="5172925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Эрлифты применяются в отстойниках для откачки сырого осадка, избыточного активного ила, а также для сбора плавающих веществ.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Сжатый воздух от компрессоров подается в камеру разрежения, где образуется воздушная эмульсия (смесь воды и пузырьков воздуха). Благодаря разнице удельных масс эмульсии в трубе и воды в емкости, смесь поднимается на определенную высоту вверх в камеру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воздухоотводную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для последующей обработки.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9852" y="4479031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19161" y="4537687"/>
            <a:ext cx="2301748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г.Каменец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5640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2025  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27927" y="2776889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91236" y="2770817"/>
            <a:ext cx="12251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685995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84974" y="679905"/>
            <a:ext cx="12795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2113" y="2925065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5538" y="4105904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3389" y="4473490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2113" y="2925064"/>
            <a:ext cx="115113" cy="433464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5539" y="4109655"/>
            <a:ext cx="123495" cy="428032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5538" y="77531"/>
            <a:ext cx="123496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25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26"/>
          <p:cNvSpPr txBox="1"/>
          <p:nvPr/>
        </p:nvSpPr>
        <p:spPr>
          <a:xfrm>
            <a:off x="5578190" y="3358528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88335" y="503093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6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2952692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\Desktop\Камера флокуляци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7000"/>
                    </a14:imgEffect>
                    <a14:imgEffect>
                      <a14:brightnessContrast bright="17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" b="6492"/>
          <a:stretch/>
        </p:blipFill>
        <p:spPr bwMode="auto">
          <a:xfrm>
            <a:off x="5587979" y="4445240"/>
            <a:ext cx="2808073" cy="17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atalia\Downloads\Флокуляция-Photoroo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2" y="788088"/>
            <a:ext cx="2024179" cy="35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776529"/>
              </p:ext>
            </p:extLst>
          </p:nvPr>
        </p:nvGraphicFramePr>
        <p:xfrm>
          <a:off x="5562724" y="568200"/>
          <a:ext cx="5056107" cy="1916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секции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1800*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4400*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83982" y="2765234"/>
            <a:ext cx="2394287" cy="164016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26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90577" y="6315310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899689" y="2907628"/>
            <a:ext cx="2390765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Компактное исполнение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Э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ффективность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отстаивания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сточных вод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Предотвращение сдвиговых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разрушений </a:t>
            </a:r>
            <a:r>
              <a:rPr lang="ru-RU" sz="1200" kern="0" dirty="0" err="1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флоков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Долговечность и надежность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102361" y="1189351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Камера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ru-RU" sz="1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флокуляции</a:t>
            </a:r>
            <a:endParaRPr lang="ru-RU" sz="12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КАМЕРА ФЛОКУЛЯЦИИ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97785" y="5018512"/>
            <a:ext cx="5233889" cy="17644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Камера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флокуляции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имеет объемную секционную цилиндрическую конструкцию, состоящую из металлического каркаса в виде сваренных профильных труб или уголков с обшивкой. Принцип работы камеры заключается в объединении мелких первичных взвешенных частиц, содержащихся в сточных водах, в более крупные частицы – флоккулы.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Такой процесс значительно повышает эффективность отстаивания сточных вод.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24799" y="446024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09455" y="2233263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83982" y="2227191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733497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83982" y="727407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1989" y="388446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98336" y="445470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4137" y="3889339"/>
            <a:ext cx="121688" cy="42825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95995" y="77531"/>
            <a:ext cx="109829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26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8" name="TextBox 26"/>
          <p:cNvSpPr txBox="1"/>
          <p:nvPr/>
        </p:nvSpPr>
        <p:spPr>
          <a:xfrm>
            <a:off x="5602926" y="3052027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9" name="Прямоугольник 21"/>
          <p:cNvSpPr/>
          <p:nvPr/>
        </p:nvSpPr>
        <p:spPr>
          <a:xfrm>
            <a:off x="5595997" y="2604478"/>
            <a:ext cx="509740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90575" y="2604477"/>
            <a:ext cx="115250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4" name="TextBox 49">
            <a:extLst>
              <a:ext uri="{FF2B5EF4-FFF2-40B4-BE49-F238E27FC236}">
                <a16:creationId xmlns="" xmlns:a16="http://schemas.microsoft.com/office/drawing/2014/main" id="{4C46C71B-BF60-4D2F-859C-010C5DCCB313}"/>
              </a:ext>
            </a:extLst>
          </p:cNvPr>
          <p:cNvSpPr txBox="1"/>
          <p:nvPr/>
        </p:nvSpPr>
        <p:spPr>
          <a:xfrm>
            <a:off x="8421610" y="4355336"/>
            <a:ext cx="2350795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г.Лунинец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7500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2019 г.</a:t>
            </a:r>
          </a:p>
        </p:txBody>
      </p:sp>
    </p:spTree>
    <p:extLst>
      <p:ext uri="{BB962C8B-B14F-4D97-AF65-F5344CB8AC3E}">
        <p14:creationId xmlns:p14="http://schemas.microsoft.com/office/powerpoint/2010/main" val="984717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55" y="4432288"/>
            <a:ext cx="1526297" cy="175329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407FFFA5-D236-4475-B65F-F5EADE4C33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76" y="4432288"/>
            <a:ext cx="1513079" cy="1753291"/>
          </a:xfrm>
          <a:prstGeom prst="rect">
            <a:avLst/>
          </a:prstGeom>
        </p:spPr>
      </p:pic>
      <p:pic>
        <p:nvPicPr>
          <p:cNvPr id="4098" name="Picture 2" descr="C:\Users\Natalia\Desktop\Каталог\19.09.2025\Токоприемник\Токоприемник 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2072" r="9947" b="14804"/>
          <a:stretch/>
        </p:blipFill>
        <p:spPr bwMode="auto">
          <a:xfrm>
            <a:off x="46190" y="840690"/>
            <a:ext cx="2986020" cy="354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14710"/>
              </p:ext>
            </p:extLst>
          </p:nvPr>
        </p:nvGraphicFramePr>
        <p:xfrm>
          <a:off x="5562724" y="568200"/>
          <a:ext cx="5056107" cy="222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86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Серия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91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Количество колец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68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Степень защиты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IP65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Подвод входных кабелей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верхний, нижний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нержавеющая сталь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01819" y="2785525"/>
            <a:ext cx="2333360" cy="186828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27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4953" y="6302372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00464" y="2932085"/>
            <a:ext cx="2374867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Надежность и долговечность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конструкции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Простота обслуживания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Высокая эффективность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передачи электроэнергии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Компактное исполнение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Морозостойкость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20787" y="1178144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Токоприемник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Защитный кожух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ТОКОПРИЕМНИК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96465" y="5138395"/>
            <a:ext cx="5172925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Токоприемники устанавливаются в радиальных отстойниках, обеспечивая передачу электроэнергии напряжением до 380 В, частотой 50 Гц от неподвижного источника к вращающимся механизмам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илоскребов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и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илососов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Электрический контакт осуществляется через набор колец и щеток, которые скользят по вращающимся элементам, обеспечивая непрерывную передачу тока. 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8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30889" y="4666511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634906" y="4344860"/>
            <a:ext cx="2250604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г.Ейск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Краснодарский край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</a:t>
            </a:r>
            <a:endParaRPr lang="ru-RU" sz="1000" kern="0" dirty="0" smtClean="0"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20000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45228" y="2236719"/>
            <a:ext cx="22899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01819" y="2230647"/>
            <a:ext cx="120333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48766" y="718091"/>
            <a:ext cx="228641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01819" y="712001"/>
            <a:ext cx="120333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7000" y="295366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1188" y="3871979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4426" y="4660970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7346" y="2953659"/>
            <a:ext cx="121688" cy="42408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7346" y="3871980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6056" y="83081"/>
            <a:ext cx="122978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27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10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10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10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10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10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10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TextBox 26"/>
          <p:cNvSpPr txBox="1"/>
          <p:nvPr/>
        </p:nvSpPr>
        <p:spPr>
          <a:xfrm>
            <a:off x="5548595" y="3464261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041172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\Pictures\Аэротенк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  <a14:imgEffect>
                      <a14:brightnessContrast bright="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2" t="19643" r="44505" b="24256"/>
          <a:stretch/>
        </p:blipFill>
        <p:spPr bwMode="auto">
          <a:xfrm>
            <a:off x="11392" y="118"/>
            <a:ext cx="2900773" cy="700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28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28</a:t>
            </a:r>
          </a:p>
        </p:txBody>
      </p:sp>
      <p:pic>
        <p:nvPicPr>
          <p:cNvPr id="49" name="Picture 2" descr="Z:\Обменная\15.Снабжение\Шелюто\Каталог\СА в блок 8ПАМ с площадкой и блоком.png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1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98" r="24914" b="5572"/>
          <a:stretch/>
        </p:blipFill>
        <p:spPr bwMode="auto">
          <a:xfrm>
            <a:off x="3271048" y="1301350"/>
            <a:ext cx="891153" cy="9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Natalia\Desktop\Каталог\Каталог\Оборудование\Аэрация\ПАТ\3D\PAT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10755" r="10120" b="14870"/>
          <a:stretch/>
        </p:blipFill>
        <p:spPr bwMode="auto">
          <a:xfrm>
            <a:off x="7027076" y="1423429"/>
            <a:ext cx="1059430" cy="7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60" name="Прямоугольник 115"/>
          <p:cNvSpPr/>
          <p:nvPr/>
        </p:nvSpPr>
        <p:spPr>
          <a:xfrm>
            <a:off x="4469391" y="1247779"/>
            <a:ext cx="2201011" cy="102911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Система аэрации</a:t>
            </a:r>
          </a:p>
          <a:p>
            <a:pPr lvl="0"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29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63" name="Прямоугольник 119"/>
          <p:cNvSpPr/>
          <p:nvPr/>
        </p:nvSpPr>
        <p:spPr>
          <a:xfrm>
            <a:off x="4469391" y="4721601"/>
            <a:ext cx="2201011" cy="101998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Система регенерации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35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64" name="Прямоугольник 121"/>
          <p:cNvSpPr/>
          <p:nvPr/>
        </p:nvSpPr>
        <p:spPr>
          <a:xfrm>
            <a:off x="4473602" y="2407420"/>
            <a:ext cx="2196800" cy="101200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Оборудование навесное для воздуходувок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31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65" name="Прямоугольник 123"/>
          <p:cNvSpPr/>
          <p:nvPr/>
        </p:nvSpPr>
        <p:spPr>
          <a:xfrm>
            <a:off x="4480782" y="3584618"/>
            <a:ext cx="2189619" cy="102182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Кассета полимерной загрузки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33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66" name="Прямоугольник 125"/>
          <p:cNvSpPr/>
          <p:nvPr/>
        </p:nvSpPr>
        <p:spPr>
          <a:xfrm>
            <a:off x="8319965" y="1232767"/>
            <a:ext cx="2166148" cy="102182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Пневмоаэратор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 трубчатый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30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67" name="Прямоугольник 127"/>
          <p:cNvSpPr/>
          <p:nvPr/>
        </p:nvSpPr>
        <p:spPr>
          <a:xfrm>
            <a:off x="8319965" y="2408240"/>
            <a:ext cx="2166148" cy="102018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Шумоглушитель </a:t>
            </a:r>
          </a:p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для воздуходувок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32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68" name="Прямоугольник 129"/>
          <p:cNvSpPr/>
          <p:nvPr/>
        </p:nvSpPr>
        <p:spPr>
          <a:xfrm>
            <a:off x="8319965" y="3565391"/>
            <a:ext cx="2166148" cy="1025322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Загрузка полимерная 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34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69" name="Прямоугольник 139"/>
          <p:cNvSpPr/>
          <p:nvPr/>
        </p:nvSpPr>
        <p:spPr>
          <a:xfrm>
            <a:off x="6995974" y="2397592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0" name="Прямоугольник 155"/>
          <p:cNvSpPr/>
          <p:nvPr/>
        </p:nvSpPr>
        <p:spPr>
          <a:xfrm>
            <a:off x="3171825" y="212989"/>
            <a:ext cx="125131" cy="81074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1" name="TextBox 163"/>
          <p:cNvSpPr txBox="1"/>
          <p:nvPr/>
        </p:nvSpPr>
        <p:spPr>
          <a:xfrm>
            <a:off x="3446757" y="111703"/>
            <a:ext cx="5784375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ОБОРУДОВАНИЕ </a:t>
            </a: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БИОЛОГИЧЕСКОЙ ОЧИСТКИ</a:t>
            </a:r>
          </a:p>
        </p:txBody>
      </p:sp>
      <p:sp>
        <p:nvSpPr>
          <p:cNvPr id="72" name="Прямоугольник 139"/>
          <p:cNvSpPr/>
          <p:nvPr/>
        </p:nvSpPr>
        <p:spPr>
          <a:xfrm>
            <a:off x="6998517" y="1240343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3" name="Прямоугольник 139"/>
          <p:cNvSpPr/>
          <p:nvPr/>
        </p:nvSpPr>
        <p:spPr>
          <a:xfrm>
            <a:off x="3165424" y="1257719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4" name="Прямоугольник 139"/>
          <p:cNvSpPr/>
          <p:nvPr/>
        </p:nvSpPr>
        <p:spPr>
          <a:xfrm>
            <a:off x="3165423" y="2407420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5" name="Прямоугольник 139"/>
          <p:cNvSpPr/>
          <p:nvPr/>
        </p:nvSpPr>
        <p:spPr>
          <a:xfrm>
            <a:off x="3165424" y="3568885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6" name="Прямоугольник 139"/>
          <p:cNvSpPr/>
          <p:nvPr/>
        </p:nvSpPr>
        <p:spPr>
          <a:xfrm>
            <a:off x="3164258" y="4719761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77" name="Прямоугольник 139"/>
          <p:cNvSpPr/>
          <p:nvPr/>
        </p:nvSpPr>
        <p:spPr>
          <a:xfrm>
            <a:off x="6998517" y="3568885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8" name="Прямоугольник 139"/>
          <p:cNvSpPr/>
          <p:nvPr/>
        </p:nvSpPr>
        <p:spPr>
          <a:xfrm>
            <a:off x="7016345" y="4722262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9" name="Прямоугольник 127"/>
          <p:cNvSpPr/>
          <p:nvPr/>
        </p:nvSpPr>
        <p:spPr>
          <a:xfrm>
            <a:off x="8319965" y="4719761"/>
            <a:ext cx="2166148" cy="102018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Компактная установка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36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pic>
        <p:nvPicPr>
          <p:cNvPr id="80" name="Picture 3" descr="C:\Users\sheluto\Downloads\!!13  Никитиха КОС 11.06.07 (1)-Photoroom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92000"/>
                    </a14:imgEffect>
                    <a14:imgEffect>
                      <a14:brightnessContrast bright="51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25" b="8089"/>
          <a:stretch/>
        </p:blipFill>
        <p:spPr bwMode="auto">
          <a:xfrm>
            <a:off x="3395822" y="2432671"/>
            <a:ext cx="654047" cy="9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Natalia\Downloads\Шумоглушитель-Photoroom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" r="4996"/>
          <a:stretch/>
        </p:blipFill>
        <p:spPr bwMode="auto">
          <a:xfrm>
            <a:off x="7133420" y="2472588"/>
            <a:ext cx="806612" cy="90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Natalia\Downloads\7. Кассета полимерной загрузки нж _3-Photoroom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10474" r="43398" b="18491"/>
          <a:stretch/>
        </p:blipFill>
        <p:spPr bwMode="auto">
          <a:xfrm>
            <a:off x="3443389" y="3603778"/>
            <a:ext cx="558687" cy="9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" descr="C:\Users\Natalia\Downloads\Рисунок2-Photoroom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74" y="3637125"/>
            <a:ext cx="873317" cy="8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Natalia\Downloads\10. Блок доочистки-Photoroom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7616" r="7013" b="9901"/>
          <a:stretch/>
        </p:blipFill>
        <p:spPr bwMode="auto">
          <a:xfrm>
            <a:off x="7060203" y="4819954"/>
            <a:ext cx="1026303" cy="82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Z:\Обменная\15.Снабжение\Шелюто\3D-модели\Система регенерации\1,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t="8604" r="15208" b="2489"/>
          <a:stretch/>
        </p:blipFill>
        <p:spPr bwMode="auto">
          <a:xfrm>
            <a:off x="3226770" y="4770594"/>
            <a:ext cx="987239" cy="9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879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lia\Desktop\42 Гомель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41"/>
          <a:stretch/>
        </p:blipFill>
        <p:spPr bwMode="auto">
          <a:xfrm>
            <a:off x="5571365" y="4687682"/>
            <a:ext cx="2804508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Z:\Обменная\15.Снабжение\Шелюто\Каталог\СА в блок 8ПАМ с площадкой и блоком.png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1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98" r="24914" b="5572"/>
          <a:stretch/>
        </p:blipFill>
        <p:spPr bwMode="auto">
          <a:xfrm>
            <a:off x="-1373" y="763047"/>
            <a:ext cx="3283581" cy="34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951868"/>
              </p:ext>
            </p:extLst>
          </p:nvPr>
        </p:nvGraphicFramePr>
        <p:xfrm>
          <a:off x="5562724" y="568200"/>
          <a:ext cx="5056107" cy="23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85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гребенки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600х940*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7600х2410*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Расстояние между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пневмоаэраторами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850*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  <a:p>
                      <a:pPr algn="l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полимерный материал</a:t>
                      </a:r>
                    </a:p>
                  </a:txBody>
                  <a:tcPr marL="54000" marR="36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99586" y="3031438"/>
            <a:ext cx="2282175" cy="1890610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29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9468" y="648289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69414" y="3088284"/>
            <a:ext cx="2424323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Высокий уровень переноса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кислорода благодаря особой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конструкции </a:t>
            </a:r>
            <a:r>
              <a:rPr lang="ru-RU" sz="1200" b="0" i="0" u="none" strike="noStrike" kern="0" cap="none" spc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пневмоаэратора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Равномерное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  распределение воздуха</a:t>
            </a:r>
          </a:p>
          <a:p>
            <a:pPr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Отсутствие застойных зон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Долговечность и надежность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Простота обслуживания 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95038" y="1112777"/>
            <a:ext cx="2027992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Опуск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горизонтальный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Узел подвода воздуха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Пневмоаэратор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трубчатый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Опоры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5.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СИСТЕМА АЭРАЦИИ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217229" y="4961058"/>
            <a:ext cx="5172925" cy="197496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Система аэрации на основе трубчатых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пневмоаэраторов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предназначена для эффективного перемешивания сточных вод, насыщения их кислородом и питания активного ила в процессе биологической очистки.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Подача воздуха осуществляется через специальный узел, соединенный с горизонтальным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опуском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(гребенкой), на котором установлены трубчатые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пневмоаэраторы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. Благодаря волокнисто-пористому материалу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пневмоаэратора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обеспечивается равномерное распределение воздуха, образовывая мелкие однородные пузырьки.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61813" y="448703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13989" y="2536089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96935" y="2530017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39267" y="679681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134795" y="67359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2402" y="300440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6055" y="4173547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583606" y="3434237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35350" y="448149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2585" y="298794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6055" y="4177298"/>
            <a:ext cx="122979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775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29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49"/>
          <p:cNvSpPr txBox="1"/>
          <p:nvPr/>
        </p:nvSpPr>
        <p:spPr>
          <a:xfrm>
            <a:off x="8391671" y="4610546"/>
            <a:ext cx="2393496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г.Гомель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Гомельская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и производственный Производительность: 125000 м³/</a:t>
            </a:r>
            <a:r>
              <a:rPr lang="ru-RU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kern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386186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ownloads\Изготовл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64" y="3474356"/>
            <a:ext cx="203615" cy="20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Natalia\Downloads\png-transparent-architectural-engineering-computer-icons-laborer-construction-worker-mr-rooter-plumbing-of-seattle-hand-logo-engineering-Photoroo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4000"/>
                    </a14:imgEffect>
                    <a14:imgEffect>
                      <a14:colorTemperature colorTemp="5900"/>
                    </a14:imgEffect>
                    <a14:imgEffect>
                      <a14:saturation sat="88000"/>
                    </a14:imgEffect>
                    <a14:imgEffect>
                      <a14:brightnessContrast bright="41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2" r="16159"/>
          <a:stretch/>
        </p:blipFill>
        <p:spPr bwMode="auto">
          <a:xfrm>
            <a:off x="5604930" y="3742123"/>
            <a:ext cx="198575" cy="1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ia\Downloads\-------2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49" y="5605756"/>
            <a:ext cx="916305" cy="12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ia\Downloads\--2023-2026-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1878" r="1120" b="3289"/>
          <a:stretch/>
        </p:blipFill>
        <p:spPr bwMode="auto">
          <a:xfrm>
            <a:off x="2068870" y="5601587"/>
            <a:ext cx="952304" cy="13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ia\Downloads\--ISO-9001-2015--2023-20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315" r="1198" b="816"/>
          <a:stretch/>
        </p:blipFill>
        <p:spPr bwMode="auto">
          <a:xfrm>
            <a:off x="982662" y="5600636"/>
            <a:ext cx="919921" cy="12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293716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О КОМПАНИИ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88295" y="2628963"/>
            <a:ext cx="5172925" cy="303942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b="1" i="1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Опыт и надежность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ООО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Гефлис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» и ООО «Монтаж-Проект» – это три десятилетия стабильной работы, высокий уровень компетентности и глубокое знание отрасли.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2. Квалифицированный персонал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 компаниях работает более 160 специалистов, в том числе свыше 70 инженерно-технических работников, что позволяет нам успешно реализовывать проекты любой сложности в установленные сроки и  высокого качества. </a:t>
            </a:r>
          </a:p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3. Политика качества, соответствующая международным стандартам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Вся выпускаемая продукция имеет декларации соответствия, сертификаты и патенты, что подтверждает соответствие оборудования современным требованиям и стандартам.</a:t>
            </a:r>
          </a:p>
        </p:txBody>
      </p:sp>
      <p:sp>
        <p:nvSpPr>
          <p:cNvPr id="44" name="Прямоугольник 41"/>
          <p:cNvSpPr/>
          <p:nvPr/>
        </p:nvSpPr>
        <p:spPr>
          <a:xfrm>
            <a:off x="212671" y="2195510"/>
            <a:ext cx="387724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ПОЧЕМУ ВЫБИРАЮТ НАС</a:t>
            </a:r>
          </a:p>
        </p:txBody>
      </p:sp>
      <p:sp>
        <p:nvSpPr>
          <p:cNvPr id="45" name="Прямоугольник 28"/>
          <p:cNvSpPr/>
          <p:nvPr/>
        </p:nvSpPr>
        <p:spPr>
          <a:xfrm>
            <a:off x="186209" y="2195509"/>
            <a:ext cx="121688" cy="43345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6" name="Прямоугольник 5"/>
          <p:cNvSpPr/>
          <p:nvPr/>
        </p:nvSpPr>
        <p:spPr>
          <a:xfrm>
            <a:off x="5455743" y="2241740"/>
            <a:ext cx="5172925" cy="70634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5. Выполнение комплекса работ «под ключ»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Мы выполняем полный объем работ в области очистки сточных вод:</a:t>
            </a:r>
          </a:p>
        </p:txBody>
      </p:sp>
      <p:sp>
        <p:nvSpPr>
          <p:cNvPr id="60" name="Прямоугольник 5"/>
          <p:cNvSpPr/>
          <p:nvPr/>
        </p:nvSpPr>
        <p:spPr>
          <a:xfrm>
            <a:off x="5440106" y="4217458"/>
            <a:ext cx="5164560" cy="15539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6. Индивидуальный подход к каждому Заказчику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Мы предлагаем технически и экономически обоснованные решения, адаптированные под конкретные задачи и особенности объекта.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 7. Гибкая ценовая политика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Мы стремимся обеспечить оптимальное соотношение цены и качества, предлагая конкурентоспособные условия сотрудничества.</a:t>
            </a:r>
          </a:p>
        </p:txBody>
      </p:sp>
      <p:sp>
        <p:nvSpPr>
          <p:cNvPr id="61" name="Прямоугольник 5"/>
          <p:cNvSpPr/>
          <p:nvPr/>
        </p:nvSpPr>
        <p:spPr>
          <a:xfrm>
            <a:off x="5793981" y="2811722"/>
            <a:ext cx="4523204" cy="145167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ts val="23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обследование существующих очистных сооружений;</a:t>
            </a:r>
          </a:p>
          <a:p>
            <a:pPr lvl="0" algn="just">
              <a:lnSpc>
                <a:spcPts val="21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разработка проектно-сметной документации;</a:t>
            </a:r>
          </a:p>
          <a:p>
            <a:pPr lvl="0" algn="just">
              <a:lnSpc>
                <a:spcPts val="21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подбор, изготовление и поставка оборудования;</a:t>
            </a:r>
          </a:p>
          <a:p>
            <a:pPr lvl="0" algn="just">
              <a:lnSpc>
                <a:spcPts val="21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строительно-монтажные и пусконаладочные работы;</a:t>
            </a:r>
          </a:p>
          <a:p>
            <a:pPr lvl="0" algn="just">
              <a:lnSpc>
                <a:spcPts val="21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гарантийное и послегарантийное обслуживание.</a:t>
            </a:r>
          </a:p>
        </p:txBody>
      </p:sp>
      <p:pic>
        <p:nvPicPr>
          <p:cNvPr id="109" name="Picture 5" descr="C:\Users\Natalia\Downloads\Цех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15" y="1009546"/>
            <a:ext cx="1663700" cy="12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Z:\Обменная\6.Маркетинг\Розинко\ФОТО ПРОИЗВОДСТВО\66_c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" b="-1"/>
          <a:stretch/>
        </p:blipFill>
        <p:spPr bwMode="auto">
          <a:xfrm>
            <a:off x="8840640" y="1012650"/>
            <a:ext cx="1658636" cy="120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Z:\Обменная\6.Маркетинг\Розинко\ФОТО ПРОИЗВОДСТВО\3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8" t="2679" r="13280" b="13950"/>
          <a:stretch/>
        </p:blipFill>
        <p:spPr bwMode="auto">
          <a:xfrm>
            <a:off x="7196678" y="1012649"/>
            <a:ext cx="1653241" cy="120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Прямоугольник 5"/>
          <p:cNvSpPr/>
          <p:nvPr/>
        </p:nvSpPr>
        <p:spPr>
          <a:xfrm>
            <a:off x="5440105" y="72486"/>
            <a:ext cx="5140809" cy="93435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4. Собственное производство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Наличие собственной производственной базы позволяет нам контролировать все этапы изготовления оборудования, а также обеспечивать высокое качество продукции.</a:t>
            </a:r>
          </a:p>
        </p:txBody>
      </p:sp>
      <p:sp>
        <p:nvSpPr>
          <p:cNvPr id="163" name="Прямоугольник 5"/>
          <p:cNvSpPr/>
          <p:nvPr/>
        </p:nvSpPr>
        <p:spPr>
          <a:xfrm>
            <a:off x="67877" y="605601"/>
            <a:ext cx="5172925" cy="15539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Компании ООО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Гефлис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» и ООО «Монтаж-Проект» уже более 30 лет успешно осуществляют деятельность в сфере проектирования, реконструкции и модернизации очистных сооружений.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Для эффективной реализации проектных работ на территории Республики Беларусь функционирует ООО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Гефлис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», на территории  Российской Федерации – партнерская организация ООО «Монтаж-Проект».</a:t>
            </a:r>
          </a:p>
        </p:txBody>
      </p:sp>
      <p:sp>
        <p:nvSpPr>
          <p:cNvPr id="165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6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7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68" name="Picture 2" descr="Гефлис L"/>
          <p:cNvPicPr>
            <a:picLocks noChangeAspect="1"/>
          </p:cNvPicPr>
          <p:nvPr/>
        </p:nvPicPr>
        <p:blipFill>
          <a:blip r:embed="rId1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0" name="Рисунок 6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72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73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75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76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77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8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</a:t>
            </a:r>
          </a:p>
        </p:txBody>
      </p:sp>
      <p:pic>
        <p:nvPicPr>
          <p:cNvPr id="179" name="Рисунок 61"/>
          <p:cNvPicPr>
            <a:picLocks noChangeAspect="1"/>
          </p:cNvPicPr>
          <p:nvPr/>
        </p:nvPicPr>
        <p:blipFill>
          <a:blip r:embed="rId1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Рисунок 62"/>
          <p:cNvPicPr>
            <a:picLocks noChangeAspect="1"/>
          </p:cNvPicPr>
          <p:nvPr/>
        </p:nvPicPr>
        <p:blipFill>
          <a:blip r:embed="rId1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Рисунок 63"/>
          <p:cNvPicPr>
            <a:picLocks noChangeAspect="1"/>
          </p:cNvPicPr>
          <p:nvPr/>
        </p:nvPicPr>
        <p:blipFill>
          <a:blip r:embed="rId1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Рисунок 64"/>
          <p:cNvPicPr>
            <a:picLocks noChangeAspect="1"/>
          </p:cNvPicPr>
          <p:nvPr/>
        </p:nvPicPr>
        <p:blipFill>
          <a:blip r:embed="rId1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Рисунок 65"/>
          <p:cNvPicPr>
            <a:picLocks noChangeAspect="1"/>
          </p:cNvPicPr>
          <p:nvPr/>
        </p:nvPicPr>
        <p:blipFill>
          <a:blip r:embed="rId1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Рисунок 66"/>
          <p:cNvPicPr>
            <a:picLocks noChangeAspect="1"/>
          </p:cNvPicPr>
          <p:nvPr/>
        </p:nvPicPr>
        <p:blipFill>
          <a:blip r:embed="rId1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Прямоугольник 5"/>
          <p:cNvSpPr/>
          <p:nvPr/>
        </p:nvSpPr>
        <p:spPr>
          <a:xfrm>
            <a:off x="5473753" y="5832295"/>
            <a:ext cx="5130557" cy="93435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За время своей деятельности компании реализовали свыше 100 проектов на территории Республики Беларусь и Российской Федерации, что свидетельствует о высоком профессиональном уровне и заслуженном доверии со стороны Заказчиков.</a:t>
            </a:r>
          </a:p>
        </p:txBody>
      </p:sp>
      <p:sp>
        <p:nvSpPr>
          <p:cNvPr id="46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pic>
        <p:nvPicPr>
          <p:cNvPr id="1029" name="Picture 5" descr="C:\Users\Natalia\Downloads\Рисунокизм-Photoroo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80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91" y="4010481"/>
            <a:ext cx="193767" cy="1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talia\Downloads\icon_plan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66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76889" y="3190270"/>
            <a:ext cx="226616" cy="22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talia\Downloads\png-clipart-computer-icons-research-graphics-research-icon-computer-icons-research-Photoroom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78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2" r="3769"/>
          <a:stretch/>
        </p:blipFill>
        <p:spPr bwMode="auto">
          <a:xfrm>
            <a:off x="5599891" y="2948349"/>
            <a:ext cx="178858" cy="1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\Desktop\Каталог\Каталог\2 Каменец БЕ 21.10.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70" t="34284" r="16966" b="21723"/>
          <a:stretch/>
        </p:blipFill>
        <p:spPr bwMode="auto">
          <a:xfrm>
            <a:off x="5590833" y="4687723"/>
            <a:ext cx="2804547" cy="16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ia\Desktop\Каталог\Каталог\Оборудование\Аэрация\ПАТ\3D\PA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10755" r="10120" b="14870"/>
          <a:stretch/>
        </p:blipFill>
        <p:spPr bwMode="auto">
          <a:xfrm>
            <a:off x="35625" y="1073562"/>
            <a:ext cx="3062397" cy="21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783940"/>
              </p:ext>
            </p:extLst>
          </p:nvPr>
        </p:nvGraphicFramePr>
        <p:xfrm>
          <a:off x="5562724" y="568200"/>
          <a:ext cx="5056107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8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86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6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Размер пузырьков воздуха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полимерный 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103570" y="2916280"/>
            <a:ext cx="2259162" cy="162123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6"/>
            <a:ext cx="5348938" cy="871473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30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1750" y="6472715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309886" y="1540954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Пневмоаэратор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трубчатый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</a:t>
            </a:r>
            <a:r>
              <a:rPr lang="ru-RU" sz="1200" b="0" i="0" u="none" strike="noStrike" kern="0" cap="none" spc="0" baseline="0" dirty="0"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ПНЕВМОАЭРАТОР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трубчатый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23564" y="4635595"/>
            <a:ext cx="5172925" cy="218547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uFillTx/>
                <a:latin typeface="Arial" panose="020B0604020202020204" pitchFamily="34" charset="0"/>
              </a:rPr>
              <a:t>     </a:t>
            </a:r>
            <a:r>
              <a:rPr lang="ru-RU" sz="1200" dirty="0" err="1">
                <a:latin typeface="Arial" panose="020B0604020202020204" pitchFamily="34" charset="0"/>
              </a:rPr>
              <a:t>Пневмоаэратор</a:t>
            </a:r>
            <a:r>
              <a:rPr lang="ru-RU" sz="1200" dirty="0">
                <a:latin typeface="Arial" panose="020B0604020202020204" pitchFamily="34" charset="0"/>
              </a:rPr>
              <a:t> трубчатый является составной частью системы аэрации и предназначен для насыщения сточных вод кислородом на стадии биологической очистки. Процесс аэрации осуществляется за счет подачи воздуха во внутреннюю полость аэратора, через которую воздух равномерно распределяется и выходит наружу через волокнисто-пористую поверхность в виде пузырьков различного размера.    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latin typeface="Arial" panose="020B0604020202020204" pitchFamily="34" charset="0"/>
              </a:rPr>
              <a:t>     </a:t>
            </a:r>
            <a:r>
              <a:rPr lang="ru-RU" sz="1200" dirty="0" err="1">
                <a:latin typeface="Arial" panose="020B0604020202020204" pitchFamily="34" charset="0"/>
              </a:rPr>
              <a:t>Пневмоаэратор</a:t>
            </a:r>
            <a:r>
              <a:rPr lang="ru-RU" sz="1200" dirty="0">
                <a:latin typeface="Arial" panose="020B0604020202020204" pitchFamily="34" charset="0"/>
              </a:rPr>
              <a:t> трубчатый выполнен методом </a:t>
            </a:r>
            <a:r>
              <a:rPr lang="ru-RU" sz="1200" dirty="0" err="1">
                <a:latin typeface="Arial" panose="020B0604020202020204" pitchFamily="34" charset="0"/>
              </a:rPr>
              <a:t>пневмоэкструзии</a:t>
            </a:r>
            <a:r>
              <a:rPr lang="ru-RU" sz="1200" dirty="0">
                <a:latin typeface="Arial" panose="020B0604020202020204" pitchFamily="34" charset="0"/>
              </a:rPr>
              <a:t> в виде цилиндрического корпуса, сформированного из волокон термопластичного материала. </a:t>
            </a:r>
            <a:endParaRPr lang="ru-RU" sz="1200" b="0" i="0" u="none" strike="noStrike" kern="1200" cap="none" spc="0" baseline="0" dirty="0"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099113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21694" y="4606860"/>
            <a:ext cx="2368870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г.Удомля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Тверская обл.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 РФ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и производственный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Производительность: 12500 м³/</a:t>
            </a:r>
            <a:r>
              <a:rPr lang="ru-RU" sz="1000" b="0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b="0" i="0" u="none" strike="noStrike" kern="0" cap="none" spc="0" baseline="0" dirty="0">
              <a:uFillTx/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22616" y="2368835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105562" y="2362763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33511" y="1012320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98023" y="1006230"/>
            <a:ext cx="11884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4753" y="2900705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6496" y="417441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093572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7346" y="2900705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6056" y="4174413"/>
            <a:ext cx="122978" cy="4324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775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kern="0" dirty="0">
                <a:solidFill>
                  <a:srgbClr val="FFFFFF"/>
                </a:solidFill>
                <a:latin typeface="Calibri"/>
              </a:rPr>
              <a:t>30</a:t>
            </a:r>
            <a:endParaRPr lang="ru-RU" sz="1400" b="0" i="0" u="none" strike="noStrike" kern="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53" name="TextBox 37"/>
          <p:cNvSpPr txBox="1"/>
          <p:nvPr/>
        </p:nvSpPr>
        <p:spPr>
          <a:xfrm>
            <a:off x="3156619" y="3036549"/>
            <a:ext cx="2181259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Равномерное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распределение воздуха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Стойкость к воздействию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агрессивных сред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Длительный срок службы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Простота обслуживания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	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TextBox 26"/>
          <p:cNvSpPr txBox="1"/>
          <p:nvPr/>
        </p:nvSpPr>
        <p:spPr>
          <a:xfrm>
            <a:off x="5566490" y="3379909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51075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lia\Desktop\29 Стародуб КОС 04.06.2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-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2664" b="11049"/>
          <a:stretch/>
        </p:blipFill>
        <p:spPr bwMode="auto">
          <a:xfrm>
            <a:off x="5575678" y="4522118"/>
            <a:ext cx="280450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sheluto\Downloads\!!13  Никитиха КОС 11.06.07 (1)-Photoroo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  <a14:imgEffect>
                      <a14:brightnessContrast bright="51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25" b="8089"/>
          <a:stretch/>
        </p:blipFill>
        <p:spPr bwMode="auto">
          <a:xfrm>
            <a:off x="390844" y="1382366"/>
            <a:ext cx="2140343" cy="32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603788"/>
              </p:ext>
            </p:extLst>
          </p:nvPr>
        </p:nvGraphicFramePr>
        <p:xfrm>
          <a:off x="5562724" y="568200"/>
          <a:ext cx="5056107" cy="207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1500х600х1400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2600х1000х3000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920176" y="3602704"/>
            <a:ext cx="2424126" cy="142140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1291959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31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49235" y="6342918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21146" y="3627326"/>
            <a:ext cx="2448556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Снижение уровня шума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Увеличение срока службы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воздуходувного оборудования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Повышение эффективности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процессов аэрации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Простота обслуживания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010937" y="1784671"/>
            <a:ext cx="2399246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Фильтр воздушный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Глушитель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Компрессор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Клапан предохранительный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Клапан обратный 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1292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ОБОРУДОВАНИЕ НАВЕСНОЕ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для воздуходувок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32075" y="5024145"/>
            <a:ext cx="5233889" cy="19868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Оборудование навесное для воздуходувок АФ и ВФ выполняет следующие функции: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1. Фильтр воздушный защищает от пыли, песка и абразивных частиц;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2. Глушитель снижает уровень шума на 20-30 дБ;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3. Клапан предохранительный  сбрасывает избыточное давление;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4. Клапан обратный в момент остановки воздуходувки не позволяет     роторам вращаться в обратном направлении;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5.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Виброопоры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служат для монтажа воздуходувки без фундамента, а     также уменьшают передачу вибрации.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66926" y="460573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08166" y="4441388"/>
            <a:ext cx="2315090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г.Стародуб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Брянская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и производственный Производительность: 3600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2019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41952" y="3138581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923217" y="3140041"/>
            <a:ext cx="121688" cy="43301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22121" y="1350212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923217" y="134412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5616" y="399712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40463" y="460019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5616" y="4002007"/>
            <a:ext cx="12341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5616" y="77531"/>
            <a:ext cx="12341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31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26"/>
          <p:cNvSpPr txBox="1"/>
          <p:nvPr/>
        </p:nvSpPr>
        <p:spPr>
          <a:xfrm>
            <a:off x="5552926" y="3183484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9" name="Прямоугольник 21"/>
          <p:cNvSpPr/>
          <p:nvPr/>
        </p:nvSpPr>
        <p:spPr>
          <a:xfrm>
            <a:off x="5580792" y="2716885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75617" y="2716885"/>
            <a:ext cx="12341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907097" y="5069128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719456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19C41C1D-CDED-4B68-A666-4A191708B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  <a14:imgEffect>
                      <a14:brightnessContrast bright="1000" contrast="-6000"/>
                    </a14:imgEffect>
                  </a14:imgLayer>
                </a14:imgProps>
              </a:ext>
            </a:extLst>
          </a:blip>
          <a:srcRect t="19040" b="3560"/>
          <a:stretch/>
        </p:blipFill>
        <p:spPr>
          <a:xfrm>
            <a:off x="5585111" y="4473223"/>
            <a:ext cx="2804508" cy="1753192"/>
          </a:xfrm>
          <a:prstGeom prst="rect">
            <a:avLst/>
          </a:prstGeom>
        </p:spPr>
      </p:pic>
      <p:pic>
        <p:nvPicPr>
          <p:cNvPr id="4098" name="Picture 2" descr="C:\Users\Natalia\Downloads\Шумоглушитель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" r="4996"/>
          <a:stretch/>
        </p:blipFill>
        <p:spPr bwMode="auto">
          <a:xfrm>
            <a:off x="101580" y="991708"/>
            <a:ext cx="2577331" cy="28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8968"/>
              </p:ext>
            </p:extLst>
          </p:nvPr>
        </p:nvGraphicFramePr>
        <p:xfrm>
          <a:off x="5562724" y="568200"/>
          <a:ext cx="5056107" cy="202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370*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rgbClr val="FF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165*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rgbClr val="FF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Температура рабочей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среды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+80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нержавеющая сталь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84763" y="2612016"/>
            <a:ext cx="2387286" cy="180607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828707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32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8830" y="6335737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12643" y="2731237"/>
            <a:ext cx="2390765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Снижение уровня шума на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20-30 дБ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Минимальные потери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давления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Адаптация под разные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технологические условия</a:t>
            </a:r>
            <a:endParaRPr lang="ru-RU" sz="120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Д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олговечность и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н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адежность 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091242" y="1458119"/>
            <a:ext cx="2027992" cy="513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Шумоглушитель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ШУМОГЛУШИТЕЛЬ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для воздуходувок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87018" y="4489236"/>
            <a:ext cx="5183789" cy="24079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Шумоглушитель снижает уровень шума за счет поглощения и рассеивания звуковой энергии, возникающей при движении газа через оборудование. Он устанавливается на линиях редуцирования, преимущественно на выходе регуляторов давления газа.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Газовый поток проходит через камеры и перфорированные каналы, где звуковые колебания частично поглощаются и преобразуются в тепловую энергию, а остальная часть рассеивается и гасится при отражении внутри корпуса.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Такое решение обеспечивает эффективное снижение уровня шума без значительных гидравлических потерь, что способствует стабильной работе оборудования.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34325" y="3996109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26657" y="4385561"/>
            <a:ext cx="2275546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с.Гжель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Московская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 Производительность: 400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2023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15676" y="2102377"/>
            <a:ext cx="235513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90202" y="209630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8674" y="931701"/>
            <a:ext cx="236337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84763" y="925612"/>
            <a:ext cx="127127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9640" y="394974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7862" y="3990568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91362" y="3949743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91362" y="775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32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88815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8" name="TextBox 26"/>
          <p:cNvSpPr txBox="1"/>
          <p:nvPr/>
        </p:nvSpPr>
        <p:spPr>
          <a:xfrm>
            <a:off x="5585525" y="3162458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9" name="Прямоугольник 21"/>
          <p:cNvSpPr/>
          <p:nvPr/>
        </p:nvSpPr>
        <p:spPr>
          <a:xfrm>
            <a:off x="5578595" y="2714909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91362" y="2714909"/>
            <a:ext cx="121688" cy="43501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602945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91 Вербилки ПНР 01.09.2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3" b="11208"/>
          <a:stretch/>
        </p:blipFill>
        <p:spPr bwMode="auto">
          <a:xfrm>
            <a:off x="5588047" y="4531555"/>
            <a:ext cx="2804509" cy="17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alia\Downloads\7. Кассета полимерной загрузки нж _3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10474" r="43398" b="18491"/>
          <a:stretch/>
        </p:blipFill>
        <p:spPr bwMode="auto">
          <a:xfrm>
            <a:off x="544698" y="1114124"/>
            <a:ext cx="1830543" cy="31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096543"/>
              </p:ext>
            </p:extLst>
          </p:nvPr>
        </p:nvGraphicFramePr>
        <p:xfrm>
          <a:off x="5562724" y="568200"/>
          <a:ext cx="5069072" cy="206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10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0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500х500х1000*</a:t>
                      </a:r>
                    </a:p>
                  </a:txBody>
                  <a:tcPr marL="7200" marR="72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1200х1500х5000*</a:t>
                      </a:r>
                    </a:p>
                  </a:txBody>
                  <a:tcPr marL="7200" marR="72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кассеты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загрузки</a:t>
                      </a:r>
                    </a:p>
                  </a:txBody>
                  <a:tcPr marL="54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полиэтилен ПВД</a:t>
                      </a:r>
                    </a:p>
                  </a:txBody>
                  <a:tcPr marL="54000" marR="36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114868" y="2836506"/>
            <a:ext cx="2259162" cy="192465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7"/>
            <a:ext cx="5348938" cy="1004576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33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55015" y="6388921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127153" y="2917967"/>
            <a:ext cx="2327107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Объемность з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агрузки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(нарастание биомассы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 внутри и снаружи загрузки)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Доза ила возрастает в 2-3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раза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Срок службы</a:t>
            </a:r>
            <a:r>
              <a:rPr lang="en-US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без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замены 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носителей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свыше 15 лет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</a:rPr>
              <a:t>• Эффективность очистки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308893" y="1586915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Кассета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Загрузка полимерная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КАССЕТА ПОЛИМЕРНОЙ ЗАГРУЗКИ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41176" y="4767999"/>
            <a:ext cx="5172925" cy="21973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Кассета полимерной загрузки предназначена для создания условий, способствующих закреплению и активному росту биомассы микроорганизмов с целью повышения эффективности биологической очистки сточных вод.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На кассетах с полимерной загрузкой происходит процесс закрепления (иммобилизации) микроорганизмов. Благодаря этому  микроорганизмы, содержащиеся в активном иле, позволяют осуществлять сложные многостадийные процессы, обуславливают лучшую их защищенность от воздействия отрицательных факторов, создают высокую концентрацию микроорганизмов. </a:t>
            </a:r>
            <a:endParaRPr lang="ru-RU" sz="1200" b="0" i="0" u="none" strike="noStrike" kern="1200" cap="none" spc="0" baseline="0" dirty="0">
              <a:solidFill>
                <a:srgbClr val="FF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326716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21883" y="2351928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112568" y="2345856"/>
            <a:ext cx="121687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58778" y="1116029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121883" y="1109939"/>
            <a:ext cx="112373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6139" y="2760071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6055" y="4005584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583606" y="3200426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32117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3606" y="2760071"/>
            <a:ext cx="121687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3606" y="4009335"/>
            <a:ext cx="121688" cy="43126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5" y="77531"/>
            <a:ext cx="126927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33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49"/>
          <p:cNvSpPr txBox="1"/>
          <p:nvPr/>
        </p:nvSpPr>
        <p:spPr>
          <a:xfrm>
            <a:off x="8411318" y="4464931"/>
            <a:ext cx="2276922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г.Вербилки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Московская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3971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2019 г.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591562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9000"/>
                    </a14:imgEffect>
                    <a14:imgEffect>
                      <a14:brightnessContrast bright="-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" t="22326" r="32553" b="28549"/>
          <a:stretch/>
        </p:blipFill>
        <p:spPr>
          <a:xfrm>
            <a:off x="5578749" y="4387467"/>
            <a:ext cx="2792787" cy="1753292"/>
          </a:xfrm>
          <a:prstGeom prst="rect">
            <a:avLst/>
          </a:prstGeom>
        </p:spPr>
      </p:pic>
      <p:pic>
        <p:nvPicPr>
          <p:cNvPr id="9219" name="Picture 3" descr="C:\Users\Natalia\Downloads\Рисунок2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/>
          <a:stretch/>
        </p:blipFill>
        <p:spPr bwMode="auto">
          <a:xfrm>
            <a:off x="18108" y="752719"/>
            <a:ext cx="2902141" cy="30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111641"/>
              </p:ext>
            </p:extLst>
          </p:nvPr>
        </p:nvGraphicFramePr>
        <p:xfrm>
          <a:off x="5562724" y="568200"/>
          <a:ext cx="5056107" cy="184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Толщина стенки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Размер пор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полиэтилен ПВД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90983" y="2466254"/>
            <a:ext cx="2387286" cy="1678234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34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2001" y="6254000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59065" y="2600125"/>
            <a:ext cx="2277953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Объемность з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агрузки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(нарастание биомассы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 внутри и снаружи)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Высокая пористость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Эффективность очистки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Длительный срок службы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096141" y="1265595"/>
            <a:ext cx="2027992" cy="513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Загрузка полимерная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ЗАГРУЗКА ПОЛИМЕРНАЯ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87210" y="4663383"/>
            <a:ext cx="5233889" cy="17763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Принцип работы загрузки полимерной заключается в создании благоприятной среды для наращивания биомассы микроорганизмов в процессе биологической очистки сточных вод.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Загрузка выполнена из волокнисто-пористого нетканого материала в виде полых цилиндров, образующих многослойную и объемную рабочую поверхность. За счет сочетания тонких волокон и пористой структуры создаются оптимальные условия для закрепления и обеспечения устойчивости микроорганизмов.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31063" y="414587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398777" y="4307810"/>
            <a:ext cx="2287018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г.Великие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 Луки,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Псковская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и производственный Производительность: 80000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2020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09455" y="1913885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88150" y="190781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731260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90983" y="725170"/>
            <a:ext cx="118855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7027" y="3836959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4600" y="41403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2912" y="3836960"/>
            <a:ext cx="115803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2000" y="77531"/>
            <a:ext cx="126716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34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8" name="TextBox 26"/>
          <p:cNvSpPr txBox="1"/>
          <p:nvPr/>
        </p:nvSpPr>
        <p:spPr>
          <a:xfrm>
            <a:off x="5572912" y="3035190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9" name="Прямоугольник 21"/>
          <p:cNvSpPr/>
          <p:nvPr/>
        </p:nvSpPr>
        <p:spPr>
          <a:xfrm>
            <a:off x="5565982" y="256389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66165" y="2563890"/>
            <a:ext cx="122550" cy="43501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3453721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atalia\Desktop\54 Пинск блок емкостей 26.11.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saturation sat="94000"/>
                    </a14:imgEffect>
                    <a14:imgEffect>
                      <a14:brightnessContrast bright="-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46" r="18956" b="-1"/>
          <a:stretch/>
        </p:blipFill>
        <p:spPr bwMode="auto">
          <a:xfrm>
            <a:off x="5565977" y="4609048"/>
            <a:ext cx="2804509" cy="17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Z:\Обменная\15.Снабжение\Шелюто\3D-модели\Система регенерации\1,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t="8604" r="15208" b="2489"/>
          <a:stretch/>
        </p:blipFill>
        <p:spPr bwMode="auto">
          <a:xfrm>
            <a:off x="63439" y="1196757"/>
            <a:ext cx="2919066" cy="27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35377"/>
              </p:ext>
            </p:extLst>
          </p:nvPr>
        </p:nvGraphicFramePr>
        <p:xfrm>
          <a:off x="5562724" y="568200"/>
          <a:ext cx="5056107" cy="2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1000х500*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1500х1000*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Расстояние между трубами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rgbClr val="FF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90983" y="2696523"/>
            <a:ext cx="2387286" cy="197899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35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6023" y="644789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02771" y="2796146"/>
            <a:ext cx="2484637" cy="1776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Увеличение срока службы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полимерной загрузки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Повышение эффективности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биологической очистки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Снижение эксплуатационных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затрат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Изготовление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из коррозионно-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стойких материалов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096141" y="1272909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Система регенерации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СИСТЕМА РЕГЕНЕРАЦИИ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00786" y="4765313"/>
            <a:ext cx="5233889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Система регенерации служит для восстановления полимерной загрузки на стадии биологической очистки сточных вод.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Данная система устанавливается непосредственно под кассетой  полимерной загрузки и представляет собой  замкнутую систему трубопроводов с отверстиями. Через эти отверстия подается воздух, который очищает поверхность загрузки от загрязнений и восстанавливает ее фильтрующую способность.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13120" y="4255513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393024" y="4525693"/>
            <a:ext cx="2442582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г.Пинск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и производственный  Производительность: 37000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2019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09455" y="2155783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83982" y="2149711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707766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903550" y="701677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9007" y="409859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6657" y="4249972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69006" y="4098598"/>
            <a:ext cx="121543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77531"/>
            <a:ext cx="113204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35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88815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8" name="TextBox 26"/>
          <p:cNvSpPr txBox="1"/>
          <p:nvPr/>
        </p:nvSpPr>
        <p:spPr>
          <a:xfrm>
            <a:off x="5574892" y="3332579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9" name="Прямоугольник 21"/>
          <p:cNvSpPr/>
          <p:nvPr/>
        </p:nvSpPr>
        <p:spPr>
          <a:xfrm>
            <a:off x="5567962" y="288503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65978" y="2885029"/>
            <a:ext cx="124572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2474389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Natalia\Desktop\24 Ватутинки КОС 16.06.2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1000"/>
                    </a14:imgEffect>
                    <a14:imgEffect>
                      <a14:brightnessContrast bright="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4" r="3937" b="8706"/>
          <a:stretch/>
        </p:blipFill>
        <p:spPr bwMode="auto">
          <a:xfrm>
            <a:off x="5576054" y="4494437"/>
            <a:ext cx="2804511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lia\Downloads\10. Блок доочистки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7616" r="7013" b="9901"/>
          <a:stretch/>
        </p:blipFill>
        <p:spPr bwMode="auto">
          <a:xfrm>
            <a:off x="16131" y="1212084"/>
            <a:ext cx="3152098" cy="28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1"/>
          <p:cNvSpPr/>
          <p:nvPr/>
        </p:nvSpPr>
        <p:spPr>
          <a:xfrm>
            <a:off x="2918279" y="3572541"/>
            <a:ext cx="2387286" cy="12333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44360" y="3614187"/>
            <a:ext cx="2390765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Компактное исполнение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Простота эксплуатации 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обслуживания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Длительный срок службы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Эффективность очистки</a:t>
            </a: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306645"/>
              </p:ext>
            </p:extLst>
          </p:nvPr>
        </p:nvGraphicFramePr>
        <p:xfrm>
          <a:off x="5562724" y="568200"/>
          <a:ext cx="5072400" cy="20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46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92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сут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92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2400х2400х6000*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11000х2400х6500*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54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36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50126" y="6348338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082493" y="1070366"/>
            <a:ext cx="2195776" cy="1986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Емкость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Система аэрации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Кассета полимерной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загрузки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Лоток сборный и 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распределительный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Щит струенаправляющий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Эрлифт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7.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57516" y="17492"/>
            <a:ext cx="541480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КОМПАКТНАЯ</a:t>
            </a: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УСТАНОВКА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97786" y="4838847"/>
            <a:ext cx="5180484" cy="21973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Компактная установка представляет собой комбинированное сооружение, включающее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аэротенк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и вторичный отстойник.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Аэротенк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разделен перегородками на две зоны – денитрификации и нитрификации. Из конца зоны нитрификации предусматривается рециркуляция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нитратсодержащей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иловой смеси в начало зоны денитрификации.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 зоне нитрификации установлена мелкопузырчатая система аэрации, обеспечивающая насыщение смеси сточных вод и ила кислородом, В этой зоне также размещены кассеты с полимерной загрузкой для наращивания биомассы.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27816" y="4383219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36752" y="3082326"/>
            <a:ext cx="236881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911278" y="3076254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647351"/>
            <a:ext cx="240311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911278" y="641261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9727" y="3968413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1353" y="4377678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2148" y="3968413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2148" y="83081"/>
            <a:ext cx="121688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36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Прямоугольник 21"/>
          <p:cNvSpPr/>
          <p:nvPr/>
        </p:nvSpPr>
        <p:spPr>
          <a:xfrm>
            <a:off x="5578681" y="274531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78849" y="2745318"/>
            <a:ext cx="124987" cy="433924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" name="TextBox 26"/>
          <p:cNvSpPr txBox="1"/>
          <p:nvPr/>
        </p:nvSpPr>
        <p:spPr>
          <a:xfrm>
            <a:off x="5582148" y="3179242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8" name="TextBox 49"/>
          <p:cNvSpPr txBox="1"/>
          <p:nvPr/>
        </p:nvSpPr>
        <p:spPr>
          <a:xfrm>
            <a:off x="8410796" y="4406848"/>
            <a:ext cx="2321988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КСО </a:t>
            </a:r>
            <a:r>
              <a:rPr lang="ru-RU" sz="1200" b="1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пос.Ватутинки</a:t>
            </a: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, 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Московская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Производительность: 7200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Ввод в эксплуатацию: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2022  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24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lia\Pictures\Мешалки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" y="0"/>
            <a:ext cx="2900771" cy="69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5"/>
          <p:cNvSpPr/>
          <p:nvPr/>
        </p:nvSpPr>
        <p:spPr>
          <a:xfrm>
            <a:off x="5071730" y="1257717"/>
            <a:ext cx="2795250" cy="153878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Насос </a:t>
            </a:r>
          </a:p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с монтажным оборудованием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38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2" name="Прямоугольник 121"/>
          <p:cNvSpPr/>
          <p:nvPr/>
        </p:nvSpPr>
        <p:spPr>
          <a:xfrm>
            <a:off x="5071730" y="3010318"/>
            <a:ext cx="2795250" cy="156825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Мешалка </a:t>
            </a:r>
          </a:p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с монтажным оборудованием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39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3"/>
          <p:cNvSpPr/>
          <p:nvPr/>
        </p:nvSpPr>
        <p:spPr>
          <a:xfrm>
            <a:off x="5071731" y="4804193"/>
            <a:ext cx="2795249" cy="156825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Мешалка для </a:t>
            </a:r>
            <a:r>
              <a:rPr lang="ru-RU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илоуплотнителя</a:t>
            </a:r>
            <a:endParaRPr lang="ru-RU" sz="13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40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37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Прямоугольник 139"/>
          <p:cNvSpPr/>
          <p:nvPr/>
        </p:nvSpPr>
        <p:spPr>
          <a:xfrm>
            <a:off x="3165423" y="1257718"/>
            <a:ext cx="1693999" cy="154942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8" name="Прямоугольник 155"/>
          <p:cNvSpPr/>
          <p:nvPr/>
        </p:nvSpPr>
        <p:spPr>
          <a:xfrm>
            <a:off x="3185302" y="411772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1" name="TextBox 163"/>
          <p:cNvSpPr txBox="1"/>
          <p:nvPr/>
        </p:nvSpPr>
        <p:spPr>
          <a:xfrm>
            <a:off x="3456698" y="350242"/>
            <a:ext cx="4544696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НАСОСЫ</a:t>
            </a:r>
            <a:r>
              <a:rPr lang="ru-RU" sz="3000" b="1" i="0" u="none" strike="noStrike" kern="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И МЕШАЛКИ</a:t>
            </a:r>
            <a:endParaRPr lang="ru-RU" sz="3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37</a:t>
            </a:r>
          </a:p>
        </p:txBody>
      </p:sp>
      <p:sp>
        <p:nvSpPr>
          <p:cNvPr id="40" name="Прямоугольник 139"/>
          <p:cNvSpPr/>
          <p:nvPr/>
        </p:nvSpPr>
        <p:spPr>
          <a:xfrm>
            <a:off x="3146373" y="3010318"/>
            <a:ext cx="1714586" cy="156825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7" name="Прямоугольник 139"/>
          <p:cNvSpPr/>
          <p:nvPr/>
        </p:nvSpPr>
        <p:spPr>
          <a:xfrm>
            <a:off x="3159073" y="4804193"/>
            <a:ext cx="1714586" cy="156825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9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pic>
        <p:nvPicPr>
          <p:cNvPr id="50" name="Picture 3" descr="Z:\Обменная\15.Снабжение\Шелюто\images (1)-Photoro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524" y="4892041"/>
            <a:ext cx="1438110" cy="14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Natalia\Desktop\Слой 2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4" t="1947" b="7904"/>
          <a:stretch/>
        </p:blipFill>
        <p:spPr bwMode="auto">
          <a:xfrm>
            <a:off x="3641425" y="3065090"/>
            <a:ext cx="709595" cy="14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Natalia\Desktop\Каталог\1.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0" b="5781"/>
          <a:stretch/>
        </p:blipFill>
        <p:spPr bwMode="auto">
          <a:xfrm>
            <a:off x="3616483" y="1307264"/>
            <a:ext cx="742157" cy="146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95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150 Столин КОС 06.02.2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44"/>
          <a:stretch/>
        </p:blipFill>
        <p:spPr bwMode="auto">
          <a:xfrm>
            <a:off x="5579143" y="4639520"/>
            <a:ext cx="2804508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talia\Desktop\Каталог\1.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0" b="5781"/>
          <a:stretch/>
        </p:blipFill>
        <p:spPr bwMode="auto">
          <a:xfrm>
            <a:off x="524879" y="898087"/>
            <a:ext cx="1857948" cy="366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784847"/>
              </p:ext>
            </p:extLst>
          </p:nvPr>
        </p:nvGraphicFramePr>
        <p:xfrm>
          <a:off x="5562724" y="568200"/>
          <a:ext cx="5056107" cy="2625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Тип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погружной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осевой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рециркуляционный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rgbClr val="FF0000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5940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Напор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553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Грузоподъемность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монтажного крана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125*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794658" y="3398828"/>
            <a:ext cx="2511319" cy="1635322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84366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38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9621" y="6489555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815232" y="3430081"/>
            <a:ext cx="2612522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Возможность работы в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агрессивных и загрязненных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средах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Энергоэффективность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Длительный срок службы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Возможность автоматизации и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регулирования расхода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028019" y="1340470"/>
            <a:ext cx="2190670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Насос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УПМ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Направляющая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Монтажный кран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Опора монтажного крана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Шкаф управления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7.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НАСОС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 монтажным оборудованием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95003" y="5036194"/>
            <a:ext cx="5210975" cy="19868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</a:rPr>
              <a:t>Насос погружной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представляет собой герметичную конструкцию, полностью размещаемую в перекачиваемой жидкости. Рабочее колесо, приводимое в движение электродвигателем, создает разрежение на входе и повышенное давление на выходе, благодаря чему жидкость поднимается по напорному трубопроводу.   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</a:rPr>
              <a:t>Насос осевой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рециркуляционный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служит для перекачивания больших объемов жидкости при малых напорах. Перемещение потока осуществляется за счет лопастного рабочего колеса, создающего осевое ускорение жидкости. 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14834" y="4591759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08701" y="4549427"/>
            <a:ext cx="2215194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г.Столин</a:t>
            </a: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Производительность: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5640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822368" y="2915036"/>
            <a:ext cx="248360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796896" y="2908964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827242" y="907243"/>
            <a:ext cx="247873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796897" y="90115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9404" y="4114225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8371" y="4586218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1125" y="4114226"/>
            <a:ext cx="12514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5901" y="77531"/>
            <a:ext cx="130366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38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Прямоугольник 21"/>
          <p:cNvSpPr/>
          <p:nvPr/>
        </p:nvSpPr>
        <p:spPr>
          <a:xfrm>
            <a:off x="5584396" y="3281793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80963" y="3281793"/>
            <a:ext cx="125304" cy="43501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6" name="TextBox 26"/>
          <p:cNvSpPr txBox="1"/>
          <p:nvPr/>
        </p:nvSpPr>
        <p:spPr>
          <a:xfrm>
            <a:off x="5575900" y="3741872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3314160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talia\Desktop\4 Гомель КОС мешалки в аэротенке 8.7 06.10.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3000"/>
                    </a14:imgEffect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48352" r="8069" b="7524"/>
          <a:stretch/>
        </p:blipFill>
        <p:spPr bwMode="auto">
          <a:xfrm>
            <a:off x="5572608" y="4750704"/>
            <a:ext cx="280450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alia\Desktop\Слой 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4" t="1947" b="7904"/>
          <a:stretch/>
        </p:blipFill>
        <p:spPr bwMode="auto">
          <a:xfrm>
            <a:off x="655646" y="1014010"/>
            <a:ext cx="1755725" cy="36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488910"/>
              </p:ext>
            </p:extLst>
          </p:nvPr>
        </p:nvGraphicFramePr>
        <p:xfrm>
          <a:off x="5562724" y="568200"/>
          <a:ext cx="5056107" cy="285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Сила тяги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пропеллера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Частота вращения</a:t>
                      </a:r>
                    </a:p>
                  </a:txBody>
                  <a:tcPr marL="90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об/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мин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Количество лопастей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553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Грузоподъемность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монтажного крана</a:t>
                      </a:r>
                    </a:p>
                  </a:txBody>
                  <a:tcPr marL="90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125*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54036" y="3521127"/>
            <a:ext cx="2451942" cy="1700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84366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39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73041" y="6544800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884974" y="3587145"/>
            <a:ext cx="2612522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Оптимизация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биологических процессов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Снижение </a:t>
            </a:r>
            <a:r>
              <a:rPr lang="ru-RU" sz="1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энергозатрат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Создание направленного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потока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Долговечность и надежность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Простота обслуживания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075521" y="1411722"/>
            <a:ext cx="2190670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Мешалка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Направляющая стойка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Монтажный кран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Опора монтажного крана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Захватное устройство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Шкаф управления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7.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МЕШАЛКА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 монтажным оборудованием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91122" y="5293593"/>
            <a:ext cx="5214856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Принцип работы погружной мешалки основывается на создании равномерного и интенсивного перемешивания водно-иловой смеси.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 результате вращения лопастей образуется циркуляционный поток, который поддерживает биомассу во взвешенном состоянии, способствует равномерному распределению кислорода по всему объему резервуара, предотвращает образование застойных зон, стимулирует процессы биологического окисления.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14663" y="4781992"/>
            <a:ext cx="2412223" cy="43500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02675" y="4664778"/>
            <a:ext cx="2425623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г.Гомель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Гомельская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 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и производственный Производительность: 125000 м³/</a:t>
            </a:r>
            <a:r>
              <a:rPr lang="ru-RU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Ввод в эксплуатацию: 2023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881746" y="3001708"/>
            <a:ext cx="242423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56273" y="2995636"/>
            <a:ext cx="11130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874744" y="942869"/>
            <a:ext cx="243123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54036" y="936779"/>
            <a:ext cx="113537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8297" y="425444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8200" y="477645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0019" y="4254443"/>
            <a:ext cx="119015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0019" y="77531"/>
            <a:ext cx="121687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39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9" name="Прямоугольник 21"/>
          <p:cNvSpPr/>
          <p:nvPr/>
        </p:nvSpPr>
        <p:spPr>
          <a:xfrm>
            <a:off x="5574871" y="3466976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80019" y="3466975"/>
            <a:ext cx="121688" cy="436822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4" name="TextBox 26"/>
          <p:cNvSpPr txBox="1"/>
          <p:nvPr/>
        </p:nvSpPr>
        <p:spPr>
          <a:xfrm>
            <a:off x="5566375" y="3903797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310496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Natalia\Desktop\омель песколовки 10.07.2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2000"/>
                    </a14:imgEffect>
                    <a14:imgEffect>
                      <a14:brightnessContrast bright="-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7" t="9589" r="58007" b="6174"/>
          <a:stretch/>
        </p:blipFill>
        <p:spPr bwMode="auto">
          <a:xfrm>
            <a:off x="10148" y="0"/>
            <a:ext cx="2908515" cy="69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Z:\Документация по отделам\15.Снабжение\5. Шелюто\Прочее\Сайт и каталог\3D модели\Щит водораспределительный\1.Щит водораспределительный (рендер)-Photoroo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23838" r="42906" b="1956"/>
          <a:stretch/>
        </p:blipFill>
        <p:spPr bwMode="auto">
          <a:xfrm>
            <a:off x="7204373" y="3600503"/>
            <a:ext cx="741119" cy="100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10057" t="11464" r="11113" b="5666"/>
          <a:stretch>
            <a:fillRect/>
          </a:stretch>
        </p:blipFill>
        <p:spPr>
          <a:xfrm>
            <a:off x="7063026" y="4664954"/>
            <a:ext cx="1037935" cy="118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101" descr="Изображение выглядит как металл, стально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689" y="2486827"/>
            <a:ext cx="1114425" cy="859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03" descr="Изображение выглядит как инструмент, рычаг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750" y="3604496"/>
            <a:ext cx="1138574" cy="99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0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7516" y="1282671"/>
            <a:ext cx="959050" cy="97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07" descr="Изображение выглядит как соединитель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0149">
            <a:off x="3274437" y="2427363"/>
            <a:ext cx="861730" cy="96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09" descr="Изображение выглядит как зарисовка, оружие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77796" y="1245818"/>
            <a:ext cx="1270183" cy="106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11" descr="Изображение выглядит как зарисовка, рисунок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0439" y="4767362"/>
            <a:ext cx="1192533" cy="11070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115"/>
          <p:cNvSpPr/>
          <p:nvPr/>
        </p:nvSpPr>
        <p:spPr>
          <a:xfrm>
            <a:off x="4525233" y="1247779"/>
            <a:ext cx="2189619" cy="102911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</a:t>
            </a:r>
            <a:r>
              <a:rPr lang="en-US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амера</a:t>
            </a: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приемная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 </a:t>
            </a:r>
            <a:r>
              <a:rPr lang="en-US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комплектом</a:t>
            </a:r>
            <a:r>
              <a:rPr lang="en-US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</a:t>
            </a:r>
            <a:r>
              <a:rPr lang="en-US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решеток</a:t>
            </a:r>
            <a:r>
              <a:rPr lang="en-US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и </a:t>
            </a:r>
            <a:r>
              <a:rPr lang="en-US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щитовых</a:t>
            </a:r>
            <a:r>
              <a:rPr lang="en-US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</a:t>
            </a:r>
            <a:r>
              <a:rPr lang="en-US" sz="13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затворов</a:t>
            </a:r>
            <a:endParaRPr lang="ru-RU" sz="13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5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1" name="Прямоугольник 119"/>
          <p:cNvSpPr/>
          <p:nvPr/>
        </p:nvSpPr>
        <p:spPr>
          <a:xfrm>
            <a:off x="4525231" y="4721601"/>
            <a:ext cx="2189619" cy="101998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Песколовка </a:t>
            </a:r>
          </a:p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с круговым движением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11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Прямоугольник 121"/>
          <p:cNvSpPr/>
          <p:nvPr/>
        </p:nvSpPr>
        <p:spPr>
          <a:xfrm>
            <a:off x="4518052" y="2407420"/>
            <a:ext cx="2196800" cy="101200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Решетка</a:t>
            </a:r>
            <a:r>
              <a:rPr lang="en-US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 </a:t>
            </a:r>
            <a:r>
              <a:rPr lang="en-US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крю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ч</a:t>
            </a:r>
            <a:r>
              <a:rPr lang="en-US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ковая</a:t>
            </a:r>
            <a:endParaRPr lang="ru-RU" sz="1300" kern="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7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3"/>
          <p:cNvSpPr/>
          <p:nvPr/>
        </p:nvSpPr>
        <p:spPr>
          <a:xfrm>
            <a:off x="4525232" y="3565392"/>
            <a:ext cx="2189619" cy="1025322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Пресс винтовой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9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Прямоугольник 125"/>
          <p:cNvSpPr/>
          <p:nvPr/>
        </p:nvSpPr>
        <p:spPr>
          <a:xfrm>
            <a:off x="8290669" y="1232767"/>
            <a:ext cx="2195444" cy="102182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Решетка</a:t>
            </a:r>
            <a:r>
              <a:rPr lang="en-US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 </a:t>
            </a:r>
            <a:r>
              <a:rPr lang="en-US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ручная</a:t>
            </a:r>
            <a:endParaRPr lang="ru-RU" sz="1300" kern="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6 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 127"/>
          <p:cNvSpPr/>
          <p:nvPr/>
        </p:nvSpPr>
        <p:spPr>
          <a:xfrm>
            <a:off x="8306115" y="2408240"/>
            <a:ext cx="2179998" cy="102018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Конвейер винтовой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8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Прямоугольник 129"/>
          <p:cNvSpPr/>
          <p:nvPr/>
        </p:nvSpPr>
        <p:spPr>
          <a:xfrm>
            <a:off x="8290668" y="3565391"/>
            <a:ext cx="2195445" cy="1025322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Щит водораспределительный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10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21" name="Прямоугольник 139"/>
          <p:cNvSpPr/>
          <p:nvPr/>
        </p:nvSpPr>
        <p:spPr>
          <a:xfrm>
            <a:off x="6995974" y="2397592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Прямоугольник 155"/>
          <p:cNvSpPr/>
          <p:nvPr/>
        </p:nvSpPr>
        <p:spPr>
          <a:xfrm>
            <a:off x="3171825" y="212989"/>
            <a:ext cx="125131" cy="81074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TextBox 163"/>
          <p:cNvSpPr txBox="1"/>
          <p:nvPr/>
        </p:nvSpPr>
        <p:spPr>
          <a:xfrm>
            <a:off x="3446757" y="111703"/>
            <a:ext cx="5572351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ОБОРУДОВАНИЕ </a:t>
            </a: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МЕХАНИЧЕСКОЙ ОЧИСТКИ</a:t>
            </a: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4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18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</a:t>
            </a: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20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20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20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20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20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20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Прямоугольник 139"/>
          <p:cNvSpPr/>
          <p:nvPr/>
        </p:nvSpPr>
        <p:spPr>
          <a:xfrm>
            <a:off x="6998517" y="1240343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8" name="Прямоугольник 139"/>
          <p:cNvSpPr/>
          <p:nvPr/>
        </p:nvSpPr>
        <p:spPr>
          <a:xfrm>
            <a:off x="3165424" y="1257719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0" name="Прямоугольник 139"/>
          <p:cNvSpPr/>
          <p:nvPr/>
        </p:nvSpPr>
        <p:spPr>
          <a:xfrm>
            <a:off x="3165423" y="2407420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1" name="Прямоугольник 139"/>
          <p:cNvSpPr/>
          <p:nvPr/>
        </p:nvSpPr>
        <p:spPr>
          <a:xfrm>
            <a:off x="3165424" y="3568885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3" name="Прямоугольник 139"/>
          <p:cNvSpPr/>
          <p:nvPr/>
        </p:nvSpPr>
        <p:spPr>
          <a:xfrm>
            <a:off x="3164258" y="4719761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54" name="Прямоугольник 139"/>
          <p:cNvSpPr/>
          <p:nvPr/>
        </p:nvSpPr>
        <p:spPr>
          <a:xfrm>
            <a:off x="6998517" y="3568885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" name="Прямоугольник 139"/>
          <p:cNvSpPr/>
          <p:nvPr/>
        </p:nvSpPr>
        <p:spPr>
          <a:xfrm>
            <a:off x="7016345" y="4722262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6" name="Прямоугольник 139"/>
          <p:cNvSpPr/>
          <p:nvPr/>
        </p:nvSpPr>
        <p:spPr>
          <a:xfrm>
            <a:off x="3174197" y="5869657"/>
            <a:ext cx="1117176" cy="1021828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7" name="Прямоугольник 127"/>
          <p:cNvSpPr/>
          <p:nvPr/>
        </p:nvSpPr>
        <p:spPr>
          <a:xfrm>
            <a:off x="8306735" y="4719761"/>
            <a:ext cx="2179377" cy="102018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П</a:t>
            </a:r>
            <a:r>
              <a:rPr lang="en-US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есколовка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 тангенциальная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12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59" name="Прямоугольник 119"/>
          <p:cNvSpPr/>
          <p:nvPr/>
        </p:nvSpPr>
        <p:spPr>
          <a:xfrm>
            <a:off x="4525233" y="5869656"/>
            <a:ext cx="2189619" cy="1005433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Гидроэлеватор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13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C:\Users\Natalia\Desktop\Каталог\19.09.2025\Гидроэлеватор\Гидроэлеватор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t="2342" r="25049" b="5601"/>
          <a:stretch/>
        </p:blipFill>
        <p:spPr bwMode="auto">
          <a:xfrm>
            <a:off x="3488706" y="5915035"/>
            <a:ext cx="427512" cy="9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3779625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lia\Desktop\!68 Хотислав илоуплотнитель 27.02.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4000"/>
                    </a14:imgEffect>
                    <a14:imgEffect>
                      <a14:brightnessContrast bright="-2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97"/>
          <a:stretch/>
        </p:blipFill>
        <p:spPr bwMode="auto">
          <a:xfrm>
            <a:off x="5562952" y="4535632"/>
            <a:ext cx="280450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Z:\Обменная\15.Снабжение\Шелюто\images (1)-Photoroom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" y="1182341"/>
            <a:ext cx="28829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346651"/>
              </p:ext>
            </p:extLst>
          </p:nvPr>
        </p:nvGraphicFramePr>
        <p:xfrm>
          <a:off x="5562724" y="568200"/>
          <a:ext cx="5056107" cy="208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илоуплотнителя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2400*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Глубина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4" name="Прямоугольник 51"/>
          <p:cNvSpPr/>
          <p:nvPr/>
        </p:nvSpPr>
        <p:spPr>
          <a:xfrm>
            <a:off x="2890983" y="2886870"/>
            <a:ext cx="2387286" cy="15225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5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6" name="Заголовок 25"/>
          <p:cNvSpPr txBox="1">
            <a:spLocks/>
          </p:cNvSpPr>
          <p:nvPr/>
        </p:nvSpPr>
        <p:spPr>
          <a:xfrm>
            <a:off x="2679" y="4829"/>
            <a:ext cx="5348938" cy="868628"/>
          </a:xfrm>
          <a:prstGeom prst="rect">
            <a:avLst/>
          </a:prstGeom>
          <a:solidFill>
            <a:srgbClr val="308C60"/>
          </a:solidFill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6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40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8" name="Текст 26"/>
          <p:cNvSpPr txBox="1"/>
          <p:nvPr/>
        </p:nvSpPr>
        <p:spPr>
          <a:xfrm rot="10799975" flipV="1">
            <a:off x="5562000" y="6402560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69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70" name="TextBox 37"/>
          <p:cNvSpPr txBox="1"/>
          <p:nvPr/>
        </p:nvSpPr>
        <p:spPr>
          <a:xfrm>
            <a:off x="2945649" y="2951261"/>
            <a:ext cx="2277953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Предотвращение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Times New Roman"/>
              </a:rPr>
              <a:t>  заиливания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Улучшение гомогенности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Ускорение процессов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уплотнения и осаждения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Длительный срок службы</a:t>
            </a:r>
          </a:p>
        </p:txBody>
      </p:sp>
      <p:sp>
        <p:nvSpPr>
          <p:cNvPr id="71" name="TextBox 54"/>
          <p:cNvSpPr txBox="1"/>
          <p:nvPr/>
        </p:nvSpPr>
        <p:spPr>
          <a:xfrm>
            <a:off x="3096141" y="1508411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Мешалка для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ru-RU" sz="1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илоуплотнителя</a:t>
            </a:r>
            <a:endParaRPr lang="ru-RU" sz="12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72" name="TextBox 46"/>
          <p:cNvSpPr txBox="1"/>
          <p:nvPr/>
        </p:nvSpPr>
        <p:spPr>
          <a:xfrm>
            <a:off x="153051" y="17492"/>
            <a:ext cx="5215567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МЕШАЛКА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для </a:t>
            </a:r>
            <a:r>
              <a:rPr lang="ru-RU" b="1" kern="0" dirty="0" err="1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илоуплотнителя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73" name="Прямоугольник 5"/>
          <p:cNvSpPr/>
          <p:nvPr/>
        </p:nvSpPr>
        <p:spPr>
          <a:xfrm>
            <a:off x="92535" y="4912200"/>
            <a:ext cx="5198176" cy="17644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Мешалка устанавливается в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илоуплотнителе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и предназначена для перемешивания и уплотнения илового осадка. </a:t>
            </a:r>
          </a:p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 процессе вращения мешалка предотвращает образование осадка на дне и обеспечивает поддержание смеси во взвешенном состоянии. </a:t>
            </a:r>
          </a:p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Такое перемешивание способствует стабилизации гидравлических условий, что повышает эффективность процессов уплотнения и обезвоживания ила.</a:t>
            </a:r>
          </a:p>
        </p:txBody>
      </p:sp>
      <p:sp>
        <p:nvSpPr>
          <p:cNvPr id="7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7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7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7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0" name="Прямоугольник 41"/>
          <p:cNvSpPr/>
          <p:nvPr/>
        </p:nvSpPr>
        <p:spPr>
          <a:xfrm>
            <a:off x="218451" y="441339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81" name="TextBox 49"/>
          <p:cNvSpPr txBox="1"/>
          <p:nvPr/>
        </p:nvSpPr>
        <p:spPr>
          <a:xfrm>
            <a:off x="8391320" y="4453782"/>
            <a:ext cx="2440936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с.Петрово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-Дальнее,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Московская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</a:t>
            </a:r>
            <a:r>
              <a:rPr lang="ru-RU" sz="1000" kern="0" dirty="0">
                <a:solidFill>
                  <a:srgbClr val="FF0000"/>
                </a:solidFill>
                <a:latin typeface="Arial" panose="020B0604020202020204" pitchFamily="34" charset="0"/>
                <a:cs typeface="Times New Roman"/>
              </a:rPr>
              <a:t>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Производительность: 2500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2016 г.</a:t>
            </a:r>
          </a:p>
        </p:txBody>
      </p:sp>
      <p:sp>
        <p:nvSpPr>
          <p:cNvPr id="82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83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84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85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86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87" name="Прямоугольник 15"/>
          <p:cNvSpPr/>
          <p:nvPr/>
        </p:nvSpPr>
        <p:spPr>
          <a:xfrm>
            <a:off x="2922155" y="2359901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88" name="Прямоугольник 16"/>
          <p:cNvSpPr/>
          <p:nvPr/>
        </p:nvSpPr>
        <p:spPr>
          <a:xfrm>
            <a:off x="2896682" y="2353829"/>
            <a:ext cx="12746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9" name="Прямоугольник 17"/>
          <p:cNvSpPr/>
          <p:nvPr/>
        </p:nvSpPr>
        <p:spPr>
          <a:xfrm>
            <a:off x="2902454" y="999476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90" name="Прямоугольник 18"/>
          <p:cNvSpPr/>
          <p:nvPr/>
        </p:nvSpPr>
        <p:spPr>
          <a:xfrm>
            <a:off x="2902454" y="993386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1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92" name="Прямоугольник 23"/>
          <p:cNvSpPr/>
          <p:nvPr/>
        </p:nvSpPr>
        <p:spPr>
          <a:xfrm>
            <a:off x="5567027" y="3963959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93" name="Прямоугольник 28"/>
          <p:cNvSpPr/>
          <p:nvPr/>
        </p:nvSpPr>
        <p:spPr>
          <a:xfrm>
            <a:off x="191988" y="440785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4" name="Прямоугольник 30"/>
          <p:cNvSpPr/>
          <p:nvPr/>
        </p:nvSpPr>
        <p:spPr>
          <a:xfrm>
            <a:off x="5560212" y="3963960"/>
            <a:ext cx="127642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5" name="Прямоугольник 31"/>
          <p:cNvSpPr/>
          <p:nvPr/>
        </p:nvSpPr>
        <p:spPr>
          <a:xfrm>
            <a:off x="5560211" y="77531"/>
            <a:ext cx="127641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6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7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40</a:t>
            </a:r>
          </a:p>
        </p:txBody>
      </p:sp>
      <p:pic>
        <p:nvPicPr>
          <p:cNvPr id="98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105" name="TextBox 26"/>
          <p:cNvSpPr txBox="1"/>
          <p:nvPr/>
        </p:nvSpPr>
        <p:spPr>
          <a:xfrm>
            <a:off x="5560212" y="3195671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106" name="Прямоугольник 21"/>
          <p:cNvSpPr/>
          <p:nvPr/>
        </p:nvSpPr>
        <p:spPr>
          <a:xfrm>
            <a:off x="5565982" y="274169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107" name="Прямоугольник 29"/>
          <p:cNvSpPr/>
          <p:nvPr/>
        </p:nvSpPr>
        <p:spPr>
          <a:xfrm>
            <a:off x="5560211" y="2734324"/>
            <a:ext cx="127641" cy="44238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8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361949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Pictures\Камера управления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4000"/>
                    </a14:imgEffect>
                    <a14:imgEffect>
                      <a14:brightnessContrast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" y="2962"/>
            <a:ext cx="2900771" cy="69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5"/>
          <p:cNvSpPr/>
          <p:nvPr/>
        </p:nvSpPr>
        <p:spPr>
          <a:xfrm>
            <a:off x="4724401" y="1257718"/>
            <a:ext cx="2649906" cy="1233334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Затвор щитовой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42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2" name="Прямоугольник 121"/>
          <p:cNvSpPr/>
          <p:nvPr/>
        </p:nvSpPr>
        <p:spPr>
          <a:xfrm>
            <a:off x="4724401" y="2661450"/>
            <a:ext cx="2649905" cy="1233333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Камера управления потоками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43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3"/>
          <p:cNvSpPr/>
          <p:nvPr/>
        </p:nvSpPr>
        <p:spPr>
          <a:xfrm>
            <a:off x="4724401" y="4088709"/>
            <a:ext cx="2649905" cy="1233333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Лоток транспортирующий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44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41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Прямоугольник 139"/>
          <p:cNvSpPr/>
          <p:nvPr/>
        </p:nvSpPr>
        <p:spPr>
          <a:xfrm>
            <a:off x="3165423" y="1257718"/>
            <a:ext cx="1348417" cy="1233333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41</a:t>
            </a:r>
          </a:p>
        </p:txBody>
      </p:sp>
      <p:sp>
        <p:nvSpPr>
          <p:cNvPr id="40" name="Прямоугольник 139"/>
          <p:cNvSpPr/>
          <p:nvPr/>
        </p:nvSpPr>
        <p:spPr>
          <a:xfrm>
            <a:off x="3166951" y="2661451"/>
            <a:ext cx="1348417" cy="1233333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7" name="Прямоугольник 139"/>
          <p:cNvSpPr/>
          <p:nvPr/>
        </p:nvSpPr>
        <p:spPr>
          <a:xfrm>
            <a:off x="3166951" y="4088710"/>
            <a:ext cx="1348417" cy="1233333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2" name="TextBox 163"/>
          <p:cNvSpPr txBox="1"/>
          <p:nvPr/>
        </p:nvSpPr>
        <p:spPr>
          <a:xfrm>
            <a:off x="3446757" y="111703"/>
            <a:ext cx="6864861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РАСПРЕДЕЛЕНИЕ И УПРАВЛЕНИЕ ПОТОКАМИ СТОКОВ</a:t>
            </a:r>
          </a:p>
        </p:txBody>
      </p:sp>
      <p:sp>
        <p:nvSpPr>
          <p:cNvPr id="53" name="Прямоугольник 155"/>
          <p:cNvSpPr/>
          <p:nvPr/>
        </p:nvSpPr>
        <p:spPr>
          <a:xfrm>
            <a:off x="3171825" y="212989"/>
            <a:ext cx="125131" cy="81074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4" name="Прямоугольник 123"/>
          <p:cNvSpPr/>
          <p:nvPr/>
        </p:nvSpPr>
        <p:spPr>
          <a:xfrm>
            <a:off x="4724401" y="5518759"/>
            <a:ext cx="2649905" cy="1233333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Щит струенаправляющий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45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55" name="Прямоугольник 139"/>
          <p:cNvSpPr/>
          <p:nvPr/>
        </p:nvSpPr>
        <p:spPr>
          <a:xfrm>
            <a:off x="3166951" y="5518760"/>
            <a:ext cx="1348417" cy="1233333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6" name="Picture 2" descr="Z:\Обменная\15.Снабжение\Шелюто\3D-модели\19.09.2025\Лоток трансп\Лоток транс 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165" b="4572"/>
          <a:stretch/>
        </p:blipFill>
        <p:spPr bwMode="auto">
          <a:xfrm>
            <a:off x="3209338" y="4149664"/>
            <a:ext cx="1253669" cy="11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Z:\Обменная\15.Снабжение\Шелюто\3D-модели\19.09.2025\Щит струенаправляющий\Щит с проемами\Рисунок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8" t="3561" r="1550"/>
          <a:stretch/>
        </p:blipFill>
        <p:spPr bwMode="auto">
          <a:xfrm>
            <a:off x="3358525" y="5563907"/>
            <a:ext cx="1006426" cy="11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lia\Desktop\Каталог\19.09.2025\Затвор щитовой\Затвор 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70"/>
          <a:stretch/>
        </p:blipFill>
        <p:spPr bwMode="auto">
          <a:xfrm>
            <a:off x="3446758" y="1291394"/>
            <a:ext cx="780438" cy="118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esktop\Каталог\Каталог\Оборудование\Распределение и управление потоками\Камера управления потоками\Камера 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5" t="6630" r="7200" b="5090"/>
          <a:stretch/>
        </p:blipFill>
        <p:spPr bwMode="auto">
          <a:xfrm>
            <a:off x="3233952" y="2793303"/>
            <a:ext cx="1206005" cy="98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422154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\Desktop\15 Шклов КОС 20.03.2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78" b="5361"/>
          <a:stretch/>
        </p:blipFill>
        <p:spPr bwMode="auto">
          <a:xfrm>
            <a:off x="5591705" y="4641481"/>
            <a:ext cx="2804508" cy="175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Natalia\Desktop\Каталог\19.09.2025\Затвор щитовой\Затвор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6" b="3131"/>
          <a:stretch/>
        </p:blipFill>
        <p:spPr bwMode="auto">
          <a:xfrm>
            <a:off x="351212" y="653989"/>
            <a:ext cx="2166319" cy="37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801363"/>
              </p:ext>
            </p:extLst>
          </p:nvPr>
        </p:nvGraphicFramePr>
        <p:xfrm>
          <a:off x="5562724" y="568200"/>
          <a:ext cx="5054400" cy="2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8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0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Тип щитовых затворов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лотковый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круглый фланец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накладной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пристенный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глубинный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регулирующий с водосливом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200х300х800*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4000х3200х6700*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82356" y="2717184"/>
            <a:ext cx="2387286" cy="174932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42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85752" y="6445937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33340" y="2799758"/>
            <a:ext cx="2390765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Надежное и герметичное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перекрытие потока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Простота эксплуатации 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обслуживания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Гибкость конструкции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Легкость управления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Длительный срок службы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087515" y="1193432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Затвор щитовой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Элементы крепления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Шкаф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ЗАТВОР</a:t>
            </a: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ЩИТОВОЙ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89159" y="5000262"/>
            <a:ext cx="5180483" cy="17763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Затвор щитовой предназначен для полного либо частичного перекрытия потока сточных вод, регулирования их расхода и ограничения подачи воды. Он также обеспечивает герметичное запирание канала или трубопровода при проведении ремонтных, монтажных и строительных работ.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 зависимости от условий эксплуатации затвор может оснащаться электроприводом для автоматического управления или ручным приводом для регулирования в ручном режиме.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31063" y="446024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00828" y="2208963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75355" y="2208963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721621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75356" y="721621"/>
            <a:ext cx="121688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98818" y="4146543"/>
            <a:ext cx="508583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4600" y="445470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90557" y="4146543"/>
            <a:ext cx="121856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5750" y="77531"/>
            <a:ext cx="127642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42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9" name="Прямоугольник 21"/>
          <p:cNvSpPr/>
          <p:nvPr/>
        </p:nvSpPr>
        <p:spPr>
          <a:xfrm>
            <a:off x="5590557" y="3315334"/>
            <a:ext cx="509409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91705" y="3315334"/>
            <a:ext cx="12070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TextBox 26"/>
          <p:cNvSpPr txBox="1"/>
          <p:nvPr/>
        </p:nvSpPr>
        <p:spPr>
          <a:xfrm>
            <a:off x="5598818" y="3801966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TextBox 49"/>
          <p:cNvSpPr txBox="1"/>
          <p:nvPr/>
        </p:nvSpPr>
        <p:spPr>
          <a:xfrm>
            <a:off x="8431826" y="4555337"/>
            <a:ext cx="2395794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г.Шклов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Могилевская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11160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2025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778191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2 Жодино КОС 05.03.2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1000"/>
                    </a14:imgEffect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21581"/>
          <a:stretch/>
        </p:blipFill>
        <p:spPr bwMode="auto">
          <a:xfrm>
            <a:off x="5579008" y="4945795"/>
            <a:ext cx="2714387" cy="157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Natalia\Desktop\Каталог\Каталог\Оборудование\Распределение и управление потоками\Камера управления потоками\Камера 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5" t="6630" r="7200" b="5090"/>
          <a:stretch/>
        </p:blipFill>
        <p:spPr bwMode="auto">
          <a:xfrm>
            <a:off x="18451" y="1517805"/>
            <a:ext cx="2964327" cy="24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515103"/>
              </p:ext>
            </p:extLst>
          </p:nvPr>
        </p:nvGraphicFramePr>
        <p:xfrm>
          <a:off x="5562724" y="568200"/>
          <a:ext cx="5076000" cy="309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6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распределительных камер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1000х1000х1000*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2500х2500х2500*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4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сборных камер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600х600х500*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2000х2000х2000*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4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поворотных камер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400х400х500*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1000х1000х1000*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54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 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21193" y="2950087"/>
            <a:ext cx="2324985" cy="174066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1008046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43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2346" y="6558764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97668" y="3028189"/>
            <a:ext cx="2533361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Равномерное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распределение потоков 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гашение напора 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сточных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вод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Надежность и простота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конструкции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• Изготовление из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коррозионно-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стойких материалов</a:t>
            </a:r>
            <a:endParaRPr lang="ru-RU" sz="120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97977" y="1602777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Камера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распределительная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КАМЕРА УПРАВЛЕНИЯ ПОТОКАМИ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15234" y="4781444"/>
            <a:ext cx="5172925" cy="19868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Камеры управления потоками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в процессе поэтапной очистки сточных вод на очистных сооружениях в зависимости от их назначения подразделяются на следующие виды: </a:t>
            </a:r>
          </a:p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1. Распределительные камеры обеспечивают равномерное распределение потока сточных вод в нескольких направлениях;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2. Сборные камеры предназначены для объединения нескольких потоков сточных вод в один общий поток для последующей очистки;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3. Поворотные камеры служат для изменения направления движения потока сточных вод.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88271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9852" y="4258694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34426" y="2444576"/>
            <a:ext cx="23117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17371" y="2444576"/>
            <a:ext cx="125801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25957" y="1118973"/>
            <a:ext cx="232022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21485" y="111288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9228" y="3719970"/>
            <a:ext cx="511045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8740" y="4451895"/>
            <a:ext cx="511093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3389" y="425315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9227" y="3719970"/>
            <a:ext cx="119807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9227" y="4451896"/>
            <a:ext cx="119807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775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43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26"/>
          <p:cNvSpPr txBox="1"/>
          <p:nvPr/>
        </p:nvSpPr>
        <p:spPr>
          <a:xfrm>
            <a:off x="5565467" y="4124737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528031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23936" y="4862071"/>
            <a:ext cx="2409499" cy="139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г.Жодино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Минская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и производственный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Производительность: 30000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2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talia\Desktop\52 Шклов Лотки 10.10.20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34127" r="35456" b="19644"/>
          <a:stretch/>
        </p:blipFill>
        <p:spPr bwMode="auto">
          <a:xfrm>
            <a:off x="5592942" y="4671755"/>
            <a:ext cx="2804510" cy="17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:\Обменная\15.Снабжение\Шелюто\3D-модели\19.09.2025\Лоток трансп\Лоток транс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165" b="4572"/>
          <a:stretch/>
        </p:blipFill>
        <p:spPr bwMode="auto">
          <a:xfrm>
            <a:off x="64510" y="1369154"/>
            <a:ext cx="3080258" cy="270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36130"/>
              </p:ext>
            </p:extLst>
          </p:nvPr>
        </p:nvGraphicFramePr>
        <p:xfrm>
          <a:off x="5562724" y="568200"/>
          <a:ext cx="5056107" cy="27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Исполнение</a:t>
                      </a:r>
                    </a:p>
                  </a:txBody>
                  <a:tcPr marL="54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U-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образное, прямоугольное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U-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образных лотков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90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180х180*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2000х1500*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прямоугольных лотков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200х180*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1500х1500*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54000" marR="90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сталь с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защитой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102060" y="2876362"/>
            <a:ext cx="2259162" cy="2006764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868628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44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80414" y="6465808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103897" y="2967805"/>
            <a:ext cx="2245321" cy="18114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Обеспечение стабильного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самотечного движения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400" kern="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Устойчивость к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агрессивным средам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ростота конструкции 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</a:t>
            </a:r>
            <a:r>
              <a:rPr lang="ru-RU" sz="12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в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ысокая надежность</a:t>
            </a: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Легкость установки 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обслуживания</a:t>
            </a:r>
            <a:endParaRPr lang="ru-RU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66968" y="1448399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Лоток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Опора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ЛОТОК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baseline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транспортирующий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27110" y="5002104"/>
            <a:ext cx="5172925" cy="11329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Лоток транспортирующий предназначен для перемещения сточных вод самотеком по сооружениям в процессе прохождения этапов очистки.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Лоток устанавливается на опорной конструкции и крепится к бетонному фундаменту с помощью анкерных креплений. 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71005" y="4460645"/>
            <a:ext cx="2412223" cy="44522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03417" y="2313949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86362" y="2307877"/>
            <a:ext cx="125801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94948" y="988346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86362" y="982256"/>
            <a:ext cx="125801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91928" y="3389770"/>
            <a:ext cx="509775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5538" y="4169403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44542" y="4455104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92941" y="3389770"/>
            <a:ext cx="121689" cy="43098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92941" y="4169404"/>
            <a:ext cx="121689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92942" y="83081"/>
            <a:ext cx="121688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44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26"/>
          <p:cNvSpPr txBox="1"/>
          <p:nvPr/>
        </p:nvSpPr>
        <p:spPr>
          <a:xfrm>
            <a:off x="5586118" y="3834293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528031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6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8" name="TextBox 49"/>
          <p:cNvSpPr txBox="1"/>
          <p:nvPr/>
        </p:nvSpPr>
        <p:spPr>
          <a:xfrm>
            <a:off x="8417497" y="4581675"/>
            <a:ext cx="2395794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г.Шклов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Могилевская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11160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2025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189686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esktop\23 Каменец ПНР 23.10.2015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658" b="30287"/>
          <a:stretch/>
        </p:blipFill>
        <p:spPr bwMode="auto">
          <a:xfrm>
            <a:off x="5576528" y="4418499"/>
            <a:ext cx="280450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Z:\Обменная\15.Снабжение\Шелюто\3D-модели\19.09.2025\Щит струенаправляющий\Щит с проемами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8" t="3561" r="1550"/>
          <a:stretch/>
        </p:blipFill>
        <p:spPr bwMode="auto">
          <a:xfrm>
            <a:off x="65550" y="1121426"/>
            <a:ext cx="2806983" cy="35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017675"/>
              </p:ext>
            </p:extLst>
          </p:nvPr>
        </p:nvGraphicFramePr>
        <p:xfrm>
          <a:off x="5562724" y="568200"/>
          <a:ext cx="5056107" cy="19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25672" y="3414101"/>
            <a:ext cx="2322472" cy="176764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7"/>
            <a:ext cx="5348938" cy="1029645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45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4133" y="628669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27897" y="3509763"/>
            <a:ext cx="2563734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Улучшение гидравлического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потока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Равномерное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распределение потоков воды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Снижение турбулентности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Простота конструкции 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обслуживания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218148" y="1617530"/>
            <a:ext cx="2027992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Щит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струенаправляющий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Кронштейны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ЩИТ СТРУЕНАПРАВЛЯЮЩИЙ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96505" y="5296668"/>
            <a:ext cx="5172925" cy="11329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Щит струенаправляющий предназначен для направления потоков и увеличения пути движения сточных вод в сооружениях.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Изменение траектории сопровождается уменьшением скорости потока и усилением осаждения взвешенных частиц в приямок отстойника. 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24038" y="4736036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42591" y="2888543"/>
            <a:ext cx="22882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25536" y="2882471"/>
            <a:ext cx="119935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36892" y="1129768"/>
            <a:ext cx="229399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23784" y="1123678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7000" y="2605317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8898" y="3881215"/>
            <a:ext cx="510078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97575" y="473049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6056" y="2605316"/>
            <a:ext cx="122815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7346" y="3884966"/>
            <a:ext cx="121525" cy="43126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775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128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45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26"/>
          <p:cNvSpPr txBox="1"/>
          <p:nvPr/>
        </p:nvSpPr>
        <p:spPr>
          <a:xfrm>
            <a:off x="5605899" y="3062964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5" name="TextBox 49"/>
          <p:cNvSpPr txBox="1"/>
          <p:nvPr/>
        </p:nvSpPr>
        <p:spPr>
          <a:xfrm>
            <a:off x="8401907" y="4330652"/>
            <a:ext cx="2301748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г.Каменец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5640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2025  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65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lia\Pictures\КНС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8000"/>
                    </a14:imgEffect>
                    <a14:imgEffect>
                      <a14:brightnessContrast bright="-2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" y="2963"/>
            <a:ext cx="2900772" cy="698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5"/>
          <p:cNvSpPr/>
          <p:nvPr/>
        </p:nvSpPr>
        <p:spPr>
          <a:xfrm>
            <a:off x="5801710" y="1353412"/>
            <a:ext cx="3507556" cy="2181574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КНС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47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2" name="Прямоугольник 121"/>
          <p:cNvSpPr/>
          <p:nvPr/>
        </p:nvSpPr>
        <p:spPr>
          <a:xfrm>
            <a:off x="5801710" y="3898878"/>
            <a:ext cx="3507556" cy="2165808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КНС «</a:t>
            </a:r>
            <a:r>
              <a:rPr lang="ru-RU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ЛиСток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»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48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46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Прямоугольник 139"/>
          <p:cNvSpPr/>
          <p:nvPr/>
        </p:nvSpPr>
        <p:spPr>
          <a:xfrm>
            <a:off x="3176056" y="1353412"/>
            <a:ext cx="2385140" cy="2181574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46</a:t>
            </a:r>
          </a:p>
        </p:txBody>
      </p:sp>
      <p:sp>
        <p:nvSpPr>
          <p:cNvPr id="40" name="Прямоугольник 139"/>
          <p:cNvSpPr/>
          <p:nvPr/>
        </p:nvSpPr>
        <p:spPr>
          <a:xfrm>
            <a:off x="3177584" y="3898878"/>
            <a:ext cx="2385140" cy="2181574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2" name="TextBox 163"/>
          <p:cNvSpPr txBox="1"/>
          <p:nvPr/>
        </p:nvSpPr>
        <p:spPr>
          <a:xfrm>
            <a:off x="3446758" y="111703"/>
            <a:ext cx="6878928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КАНАЛИЗАЦИОННЫЕ НАСОСНЫЕ СТАНЦИИ (КНС)</a:t>
            </a:r>
          </a:p>
        </p:txBody>
      </p:sp>
      <p:sp>
        <p:nvSpPr>
          <p:cNvPr id="53" name="Прямоугольник 155"/>
          <p:cNvSpPr/>
          <p:nvPr/>
        </p:nvSpPr>
        <p:spPr>
          <a:xfrm>
            <a:off x="3171825" y="212989"/>
            <a:ext cx="125131" cy="81074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1" name="Picture 2" descr="C:\Users\Natalia\Desktop\Каталог\Каталог\Оборудование\48. КНС\0. КНС (разрез+пригруз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04" t="2216" r="43713"/>
          <a:stretch/>
        </p:blipFill>
        <p:spPr bwMode="auto">
          <a:xfrm>
            <a:off x="3714467" y="1436914"/>
            <a:ext cx="1235906" cy="201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Natalia\Desktop\Каталог\Каталог\Оборудование\КНС Листок\Снимок экрана 2025-09-19 14172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7705" r="14890" b="12812"/>
          <a:stretch/>
        </p:blipFill>
        <p:spPr bwMode="auto">
          <a:xfrm>
            <a:off x="3619366" y="4025597"/>
            <a:ext cx="1504427" cy="20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709907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lia\Desktop\8360 Трубчевск КОС 15.11.2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4119"/>
          <a:stretch/>
        </p:blipFill>
        <p:spPr bwMode="auto">
          <a:xfrm>
            <a:off x="5573188" y="4735857"/>
            <a:ext cx="2814928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Заголовок 25"/>
          <p:cNvSpPr txBox="1">
            <a:spLocks/>
          </p:cNvSpPr>
          <p:nvPr/>
        </p:nvSpPr>
        <p:spPr>
          <a:xfrm>
            <a:off x="2679" y="4829"/>
            <a:ext cx="5348938" cy="566662"/>
          </a:xfrm>
          <a:prstGeom prst="rect">
            <a:avLst/>
          </a:prstGeom>
          <a:solidFill>
            <a:srgbClr val="308C60"/>
          </a:solidFill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pic>
        <p:nvPicPr>
          <p:cNvPr id="1026" name="Picture 2" descr="C:\Users\Natalia\Desktop\Каталог\Каталог\Оборудование\48. КНС\0. КНС (разрез+пригруз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04" t="2216" r="43713"/>
          <a:stretch/>
        </p:blipFill>
        <p:spPr bwMode="auto">
          <a:xfrm>
            <a:off x="222431" y="799686"/>
            <a:ext cx="2474981" cy="38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72943"/>
              </p:ext>
            </p:extLst>
          </p:nvPr>
        </p:nvGraphicFramePr>
        <p:xfrm>
          <a:off x="5562724" y="568200"/>
          <a:ext cx="5056107" cy="287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7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Напор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4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корпуса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Общая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высота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54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57369" y="3723584"/>
            <a:ext cx="2426543" cy="156469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47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3561" y="651571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848115" y="3836043"/>
            <a:ext cx="2517211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Компактное исполнение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Долговечность в эксплуатации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Автоматизация процессов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Адаптация под различные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технологические условия и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требования заказчика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2877326" y="1167983"/>
            <a:ext cx="2612565" cy="1986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Корпус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Насосное оборудование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Оборудование сбора мусора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Обвязка трубопроводная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Система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6. Обслуживающее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оборудование (лестница,</a:t>
            </a:r>
            <a:r>
              <a:rPr lang="ru-RU" sz="1200" b="0" i="0" u="none" strike="noStrike" kern="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люк,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ru-RU" sz="1200" b="0" i="0" u="none" strike="noStrike" kern="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у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стройство подъемное и др.)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7.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КНС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12062" y="5331831"/>
            <a:ext cx="5172925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Принцип работы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КНС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заключается в обеспечении стабильной транспортировки стоков при перепадах высот.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Сточные воды поступают в приемное отделение КНС, где накапливаются до установленного уровня. При его достижении автоматически включаются насосы, перекачивающие стоки в напорный трубопровод. После снижения уровня до минимальной отметки насосы отключаются. Процесс повторяется циклично.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2750" y="4855086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20457" y="4658577"/>
            <a:ext cx="2239208" cy="1320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г.Трубчевск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Брянская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Производительность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: 2924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2023 г.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600" kern="0" dirty="0">
              <a:latin typeface="Arial" panose="020B0604020202020204" pitchFamily="34" charset="0"/>
              <a:cs typeface="Times New Roman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892613" y="3225692"/>
            <a:ext cx="245965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50440" y="3225692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892612" y="688508"/>
            <a:ext cx="245965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48115" y="682418"/>
            <a:ext cx="124013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68175" y="349153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3187" y="4250474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6287" y="484954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1465" y="3491532"/>
            <a:ext cx="121688" cy="43306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1465" y="4250475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6118" y="77531"/>
            <a:ext cx="117034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47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528031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TextBox 26"/>
          <p:cNvSpPr txBox="1"/>
          <p:nvPr/>
        </p:nvSpPr>
        <p:spPr>
          <a:xfrm>
            <a:off x="5586118" y="3924595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96232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628F50A8-122F-4942-B2F8-687468E324BF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  <a14:imgEffect>
                      <a14:brightnessContrast bright="-1000" contrast="8000"/>
                    </a14:imgEffect>
                  </a14:imgLayer>
                </a14:imgProps>
              </a:ext>
            </a:extLst>
          </a:blip>
          <a:srcRect t="16693" r="42161" b="4874"/>
          <a:stretch/>
        </p:blipFill>
        <p:spPr>
          <a:xfrm>
            <a:off x="7002583" y="4668599"/>
            <a:ext cx="1402255" cy="1753291"/>
          </a:xfrm>
          <a:prstGeom prst="rect">
            <a:avLst/>
          </a:prstGeom>
        </p:spPr>
      </p:pic>
      <p:pic>
        <p:nvPicPr>
          <p:cNvPr id="3074" name="Picture 2" descr="C:\Users\Natalia\Desktop\12 КНС ЛиСток 31.01.20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9000"/>
                    </a14:imgEffect>
                    <a14:imgEffect>
                      <a14:brightnessContrast bright="13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95" r="1464"/>
          <a:stretch/>
        </p:blipFill>
        <p:spPr bwMode="auto">
          <a:xfrm>
            <a:off x="5600330" y="4672097"/>
            <a:ext cx="1402254" cy="17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lia\Desktop\Каталог\Каталог\Оборудование\КНС Листок\Снимок экрана 2025-09-19 14172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7705" r="14890" b="12812"/>
          <a:stretch/>
        </p:blipFill>
        <p:spPr bwMode="auto">
          <a:xfrm>
            <a:off x="126914" y="670658"/>
            <a:ext cx="2610169" cy="34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181325"/>
              </p:ext>
            </p:extLst>
          </p:nvPr>
        </p:nvGraphicFramePr>
        <p:xfrm>
          <a:off x="5562724" y="568200"/>
          <a:ext cx="5056107" cy="2379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Напор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latin typeface="Arial" panose="020B0604020202020204" pitchFamily="34" charset="0"/>
                        </a:rPr>
                        <a:t>18,5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корпуса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77336" y="3134994"/>
            <a:ext cx="2387286" cy="141325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56666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48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98192" y="6482130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03353" y="3168809"/>
            <a:ext cx="2423211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Долговечность и надежность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Низкие эксплуатационные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расходы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Отсутствие засорения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Простота и удобство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  обслуживания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082492" y="1060878"/>
            <a:ext cx="2154525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1. Корпус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2. Фильтры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Насосное оборудование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Запорно-регулирующая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арматура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Шкаф управления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6.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215567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КНС «ЛИСТОК»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00845" y="4569537"/>
            <a:ext cx="5163777" cy="23959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Поступающие стоки попадают в распределитель и затем в открытый резервуар отделения мусора, где твердые частицы задерживаются фильтрационными клапанами. Отфильтрованная вода поступает через выключенный насос в большой сборный резервуар. По мере его заполнения уровень воды в резервуаре повышается, и плавающий шар перекрывает впуск. При достижении максимального уровня включается один из двух насосов, который перекачивает отфильтрованные сточные воды, промывая систему и унося твердые частицы в напорный трубопровод. После снижения уровня воды до минимального насос выключается, шар опускается, и цикл повторяется.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8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12273" y="4117042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09455" y="2650864"/>
            <a:ext cx="239182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77336" y="2650864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02454" y="649373"/>
            <a:ext cx="24153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77336" y="64328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2449" y="4159719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5810" y="411150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98190" y="4159720"/>
            <a:ext cx="12451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98190" y="77531"/>
            <a:ext cx="12451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48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10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10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10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10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10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10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Прямоугольник 21"/>
          <p:cNvSpPr/>
          <p:nvPr/>
        </p:nvSpPr>
        <p:spPr>
          <a:xfrm>
            <a:off x="5598190" y="3027914"/>
            <a:ext cx="510105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60" name="Прямоугольник 29"/>
          <p:cNvSpPr/>
          <p:nvPr/>
        </p:nvSpPr>
        <p:spPr>
          <a:xfrm>
            <a:off x="5598190" y="3027913"/>
            <a:ext cx="124511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4" name="TextBox 26"/>
          <p:cNvSpPr txBox="1"/>
          <p:nvPr/>
        </p:nvSpPr>
        <p:spPr>
          <a:xfrm>
            <a:off x="5605899" y="3440499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TextBox 49"/>
          <p:cNvSpPr txBox="1"/>
          <p:nvPr/>
        </p:nvSpPr>
        <p:spPr>
          <a:xfrm>
            <a:off x="8430180" y="4580817"/>
            <a:ext cx="2267231" cy="10045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Поставка оборудования </a:t>
            </a:r>
            <a:endParaRPr lang="ru-RU" sz="1200" b="1" kern="0" dirty="0" smtClean="0"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 smtClean="0">
                <a:latin typeface="Arial" panose="020B0604020202020204" pitchFamily="34" charset="0"/>
                <a:cs typeface="Times New Roman"/>
              </a:rPr>
              <a:t>в 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ЖК «Союз»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г.Москва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Московская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2025 г.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600" kern="0" dirty="0">
              <a:latin typeface="Arial" panose="020B06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8598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talia\Pictures\КСО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7000"/>
                    </a14:imgEffect>
                    <a14:imgEffect>
                      <a14:brightnessContrast bright="10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" y="2962"/>
            <a:ext cx="2900772" cy="698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49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угольник 155"/>
          <p:cNvSpPr/>
          <p:nvPr/>
        </p:nvSpPr>
        <p:spPr>
          <a:xfrm>
            <a:off x="3185302" y="411772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1" name="TextBox 163"/>
          <p:cNvSpPr txBox="1"/>
          <p:nvPr/>
        </p:nvSpPr>
        <p:spPr>
          <a:xfrm>
            <a:off x="3456697" y="350242"/>
            <a:ext cx="4842331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КОМПЛЕКСЫ ОЧИСТКИ</a:t>
            </a:r>
          </a:p>
        </p:txBody>
      </p:sp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49</a:t>
            </a:r>
          </a:p>
        </p:txBody>
      </p:sp>
      <p:sp>
        <p:nvSpPr>
          <p:cNvPr id="51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pic>
        <p:nvPicPr>
          <p:cNvPr id="36" name="Picture 2" descr="C:\Users\sheluto\Downloads\КСО-Photoroom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3812"/>
          <a:stretch/>
        </p:blipFill>
        <p:spPr bwMode="auto">
          <a:xfrm>
            <a:off x="3249327" y="1522240"/>
            <a:ext cx="2247875" cy="172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05000"/>
                    </a14:imgEffect>
                    <a14:imgEffect>
                      <a14:brightnessContrast bright="-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4" t="31124" r="34980" b="24996"/>
          <a:stretch/>
        </p:blipFill>
        <p:spPr>
          <a:xfrm>
            <a:off x="3220619" y="3951552"/>
            <a:ext cx="2295596" cy="1918106"/>
          </a:xfrm>
          <a:prstGeom prst="rect">
            <a:avLst/>
          </a:prstGeom>
        </p:spPr>
      </p:pic>
      <p:sp>
        <p:nvSpPr>
          <p:cNvPr id="40" name="Прямоугольник 115"/>
          <p:cNvSpPr/>
          <p:nvPr/>
        </p:nvSpPr>
        <p:spPr>
          <a:xfrm>
            <a:off x="5801710" y="1254936"/>
            <a:ext cx="3507556" cy="21845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600" kern="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Комплексная станция очистки (КСО)</a:t>
            </a:r>
          </a:p>
          <a:p>
            <a:pPr lvl="0"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50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48" name="Прямоугольник 121"/>
          <p:cNvSpPr/>
          <p:nvPr/>
        </p:nvSpPr>
        <p:spPr>
          <a:xfrm>
            <a:off x="5801710" y="3803344"/>
            <a:ext cx="3507556" cy="2181574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Ливневые очистные сооружения (ЛОС)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51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49" name="Прямоугольник 139"/>
          <p:cNvSpPr/>
          <p:nvPr/>
        </p:nvSpPr>
        <p:spPr>
          <a:xfrm>
            <a:off x="3176056" y="1257878"/>
            <a:ext cx="2385140" cy="2181574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0" name="Прямоугольник 139"/>
          <p:cNvSpPr/>
          <p:nvPr/>
        </p:nvSpPr>
        <p:spPr>
          <a:xfrm>
            <a:off x="3177584" y="3803344"/>
            <a:ext cx="2385140" cy="2181574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77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esktop\3 Стародуб обследование 13.01.2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3000"/>
                    </a14:imgEffect>
                    <a14:imgEffect>
                      <a14:brightnessContrast bright="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1" t="7167" r="1" b="16273"/>
          <a:stretch/>
        </p:blipFill>
        <p:spPr bwMode="auto">
          <a:xfrm>
            <a:off x="5566527" y="4562810"/>
            <a:ext cx="280450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9341" r="8738" b="6006"/>
          <a:stretch/>
        </p:blipFill>
        <p:spPr>
          <a:xfrm>
            <a:off x="100800" y="1219200"/>
            <a:ext cx="2970520" cy="2987453"/>
          </a:xfrm>
          <a:prstGeom prst="rect">
            <a:avLst/>
          </a:prstGeom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335144"/>
              </p:ext>
            </p:extLst>
          </p:nvPr>
        </p:nvGraphicFramePr>
        <p:xfrm>
          <a:off x="5544322" y="596775"/>
          <a:ext cx="5072604" cy="206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402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Тип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Тип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/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100-2000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2000-10000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697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2500х500х1600*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720000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3000х1000х1600*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L="54000" marR="54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67050" y="3594100"/>
            <a:ext cx="2295006" cy="1447800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7"/>
            <a:ext cx="5348938" cy="858773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59585" y="3638675"/>
            <a:ext cx="2449796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Эффективная очистка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Равномерное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распределение стоков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Простота обслуживания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Долговечность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и надежность 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Отсутствие </a:t>
            </a:r>
            <a:r>
              <a:rPr lang="ru-RU" sz="1200" kern="0" dirty="0" err="1">
                <a:solidFill>
                  <a:srgbClr val="FFFFFF"/>
                </a:solidFill>
                <a:latin typeface="Arial" panose="020B0604020202020204" pitchFamily="34" charset="0"/>
              </a:rPr>
              <a:t>энергозатрат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34804" y="1449930"/>
            <a:ext cx="2301349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Резервуар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Ручные решетки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Корзина для сбора мусора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Граблина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Подъемный механизм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6. Щитовые затворы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300881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КАМЕРА  ПРИЕМНАЯ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с комплектом решеток и щитовых затворов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58373" y="5149970"/>
            <a:ext cx="5172925" cy="17763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Приемная камера позволяет гасить избыточный напор, снижать скорость потока, равномерно распределять и перенаправлять поток очищаемых сточных вод для дальнейшей обработки.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Решетки обеспечивают очистку сточных вод от грубодисперсных отбросов органического и минерального происхождения.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Щитовые затворы используются для перекрытия и регулирования потоков сточных вод при необходимости технического обслуживания или в аварийных ситуациях.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31247" y="4650719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410893" y="4479548"/>
            <a:ext cx="2309004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г.Стародуб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,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Брянская обл. РФ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и производственный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Производительность: 3600 м³/</a:t>
            </a:r>
            <a:r>
              <a:rPr lang="ru-RU" sz="1000" b="0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Ввод в эксплуатацию: 2017 г.</a:t>
            </a:r>
            <a:endParaRPr lang="ru-RU" sz="1000" b="0" i="0" u="none" strike="noStrike" kern="0" cap="none" spc="0" baseline="0" dirty="0">
              <a:uFillTx/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7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75675" y="3077196"/>
            <a:ext cx="228638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67757" y="3077196"/>
            <a:ext cx="124095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72230" y="997329"/>
            <a:ext cx="225906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67758" y="997329"/>
            <a:ext cx="124095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66527" y="2782038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8901" y="4018293"/>
            <a:ext cx="511442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615424" y="3223870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04784" y="4650718"/>
            <a:ext cx="121688" cy="43500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66528" y="2782037"/>
            <a:ext cx="130880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5719" y="4018294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7684" y="83081"/>
            <a:ext cx="129723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 rot="10799975" flipV="1">
            <a:off x="5567686" y="6413632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398048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lia\Desktop\50 Мглин КОС 10.05.2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4000"/>
                    </a14:imgEffect>
                    <a14:imgEffect>
                      <a14:brightnessContrast bright="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77" r="12969" b="39330"/>
          <a:stretch/>
        </p:blipFill>
        <p:spPr bwMode="auto">
          <a:xfrm>
            <a:off x="5566401" y="5342613"/>
            <a:ext cx="2804508" cy="118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sheluto\Downloads\КСО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3812"/>
          <a:stretch/>
        </p:blipFill>
        <p:spPr bwMode="auto">
          <a:xfrm>
            <a:off x="48940" y="1479007"/>
            <a:ext cx="3050636" cy="24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35615"/>
              </p:ext>
            </p:extLst>
          </p:nvPr>
        </p:nvGraphicFramePr>
        <p:xfrm>
          <a:off x="5547360" y="573915"/>
          <a:ext cx="5082212" cy="34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8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40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4406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Наимено-вание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станции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Производи-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тельность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станции,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сут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 станции, кВт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станции (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),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м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Площадь застройки участка, 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²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1128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1128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33х15х10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43х15х10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1440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КСО1200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1200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КСО1400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53х15х10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352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КСО1600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1848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КСО1800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63х15х10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1920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КСО2000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65х15х10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1968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*Мощность станции указана без учета оборудования на отопление, вентиляцию и освещение производственного здания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22752" y="3489687"/>
            <a:ext cx="2304160" cy="11923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9"/>
            <a:ext cx="5348938" cy="1025686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50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84967" y="654841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17560" y="3502321"/>
            <a:ext cx="2404473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Компактность исполнения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Долговечность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и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надежность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Э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ффективная работа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Гибкость исполнения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под задачи Заказчика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022751" y="1494319"/>
            <a:ext cx="2431182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Блок механической очистки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Блок биологической очистки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Блок доочистки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Блок УФ-обеззараживания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Блок механического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обезвоживания осадка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6.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5300881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КОМПЛЕКСНАЯ</a:t>
            </a: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СТАНЦИЯ ОЧИСТКИ (КСО)</a:t>
            </a:r>
            <a:endParaRPr lang="ru-RU" sz="3000" b="1" kern="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20655" y="4652694"/>
            <a:ext cx="5172925" cy="239475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Сточные воды поступают в приемную камеру КСО, где происходит гашение напора. Далее стоки проходят механическую очистку: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- решетки задерживают крупный мусор, который затем направляется на пресс для обезвоживания;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- песколовки улавливают песок, который обезвоживается в сепараторе.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Далее стоки выравниваются в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усреднителе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и направляются в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аэротенки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и вторичные отстойники для биологической очистки.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На заключительном этапе очистки биологически очищенные сточные воды проходят фильтры доочистки и обеззараживаются на УФ-установках.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76858" y="4247068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399780" y="5261327"/>
            <a:ext cx="2203867" cy="12003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КСО </a:t>
            </a:r>
            <a:r>
              <a:rPr lang="ru-RU" sz="1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г.Мглин</a:t>
            </a:r>
            <a:r>
              <a:rPr lang="ru-RU" sz="12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Брянская обл.</a:t>
            </a:r>
            <a:r>
              <a:rPr lang="ru-RU" sz="1200" b="1" i="0" u="none" strike="noStrike" kern="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 РФ</a:t>
            </a:r>
            <a:endParaRPr lang="ru-RU" sz="12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Times New Roman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хозяйственно-бытовой Производительность: 400 м³/</a:t>
            </a:r>
            <a:r>
              <a:rPr lang="ru-RU" sz="10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Times New Roman"/>
              </a:rPr>
              <a:t>Ввод в эксплуатацию: 2023 г.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42760" y="3029046"/>
            <a:ext cx="228415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25707" y="3029046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32137" y="1083673"/>
            <a:ext cx="229477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17560" y="1077584"/>
            <a:ext cx="129834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50395" y="4241527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3090" y="77531"/>
            <a:ext cx="124654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4" y="7111508"/>
            <a:ext cx="439465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50</a:t>
            </a:r>
            <a:endParaRPr lang="ru-RU" sz="1400" b="0" i="0" u="none" strike="noStrike" kern="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угольник 21"/>
          <p:cNvSpPr/>
          <p:nvPr/>
        </p:nvSpPr>
        <p:spPr>
          <a:xfrm>
            <a:off x="5565911" y="4075519"/>
            <a:ext cx="512694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59" name="Прямоугольник 29"/>
          <p:cNvSpPr/>
          <p:nvPr/>
        </p:nvSpPr>
        <p:spPr>
          <a:xfrm>
            <a:off x="5573090" y="4074752"/>
            <a:ext cx="124654" cy="43578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0" name="TextBox 26"/>
          <p:cNvSpPr txBox="1"/>
          <p:nvPr/>
        </p:nvSpPr>
        <p:spPr>
          <a:xfrm>
            <a:off x="5546410" y="4518161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63" name="Прямоугольник 23"/>
          <p:cNvSpPr/>
          <p:nvPr/>
        </p:nvSpPr>
        <p:spPr>
          <a:xfrm>
            <a:off x="5573090" y="4860911"/>
            <a:ext cx="512031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64" name="Прямоугольник 30"/>
          <p:cNvSpPr/>
          <p:nvPr/>
        </p:nvSpPr>
        <p:spPr>
          <a:xfrm>
            <a:off x="5573090" y="4860912"/>
            <a:ext cx="124654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853523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467423"/>
              </p:ext>
            </p:extLst>
          </p:nvPr>
        </p:nvGraphicFramePr>
        <p:xfrm>
          <a:off x="5560060" y="561215"/>
          <a:ext cx="5062700" cy="3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9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5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8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4406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Наимено-вание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Производи-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тельность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ЛОС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л/с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ЛОС, мм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 первого корпуса, мм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 второго корпуса, мм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352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8850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8450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11500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11150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4000" marR="54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ЛОС-100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12700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3000"/>
                    </a14:imgEffect>
                    <a14:imgEffect>
                      <a14:brightnessContrast bright="-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26894" r="13148" b="19697"/>
          <a:stretch/>
        </p:blipFill>
        <p:spPr>
          <a:xfrm>
            <a:off x="5592099" y="5102133"/>
            <a:ext cx="3787050" cy="145624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5000"/>
                    </a14:imgEffect>
                    <a14:imgEffect>
                      <a14:brightnessContrast bright="-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4" t="28186" r="34167" b="22730"/>
          <a:stretch/>
        </p:blipFill>
        <p:spPr>
          <a:xfrm>
            <a:off x="57518" y="1535916"/>
            <a:ext cx="2987150" cy="2731957"/>
          </a:xfrm>
          <a:prstGeom prst="rect">
            <a:avLst/>
          </a:prstGeom>
        </p:spPr>
      </p:pic>
      <p:sp>
        <p:nvSpPr>
          <p:cNvPr id="3" name="Прямоугольник 51"/>
          <p:cNvSpPr/>
          <p:nvPr/>
        </p:nvSpPr>
        <p:spPr>
          <a:xfrm>
            <a:off x="2880229" y="3677469"/>
            <a:ext cx="2394598" cy="151382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1008046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51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3561" y="6527454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24910" y="3763148"/>
            <a:ext cx="2456409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Высокая степень очистки</a:t>
            </a:r>
          </a:p>
          <a:p>
            <a:pPr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Компактное исполнение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Минимальные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эксплуатационные расходы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Модульный принцип 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 построения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011947" y="1571208"/>
            <a:ext cx="2317738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Корпус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Тонкослойный</a:t>
            </a:r>
            <a:r>
              <a:rPr lang="ru-RU" sz="1200" b="0" i="0" u="none" strike="noStrike" kern="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модуль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Загрузка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Обслуживающее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оборудование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(лестница, люк и др.)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049632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ЛИВНЕВЫЕ ОЧИСТНЫЕ СООРУЖЕНИЯ (ЛОС)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14602" y="5229596"/>
            <a:ext cx="5172925" cy="17763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ЛОС предназначены для очистки дождевых и талых вод от нефтепродуктов, взвешенных веществ, мусора и других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загрязнений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перед их отводом в канализационную систему или водоем.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Загрязненная вода поступает в корпус установки через входной патрубок. Внутри сооружения, проходя через тонкослойный модуль, происходит осаждение крупных взвешенных частиц. Далее вода направляется в зону фильтрации, где производится доочистка от нефтепродуктов и мелкодисперсных примесей.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13816" y="4756287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888168" y="3192037"/>
            <a:ext cx="237713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88168" y="3192037"/>
            <a:ext cx="121687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884992" y="1115228"/>
            <a:ext cx="245965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88167" y="1109138"/>
            <a:ext cx="123779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3820" y="3913562"/>
            <a:ext cx="510115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3820" y="4686409"/>
            <a:ext cx="510585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7353" y="4750746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92099" y="3913562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92098" y="4686410"/>
            <a:ext cx="121689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3820" y="77531"/>
            <a:ext cx="129966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243245" y="7111508"/>
            <a:ext cx="446432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51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34"/>
          <p:cNvSpPr/>
          <p:nvPr/>
        </p:nvSpPr>
        <p:spPr>
          <a:xfrm rot="19102184">
            <a:off x="5897572" y="528031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TextBox 26"/>
          <p:cNvSpPr txBox="1"/>
          <p:nvPr/>
        </p:nvSpPr>
        <p:spPr>
          <a:xfrm>
            <a:off x="5559548" y="4349671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348269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talia\Pictures\Станция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" y="2962"/>
            <a:ext cx="2900771" cy="698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5"/>
          <p:cNvSpPr/>
          <p:nvPr/>
        </p:nvSpPr>
        <p:spPr>
          <a:xfrm>
            <a:off x="6305266" y="1353411"/>
            <a:ext cx="4130159" cy="2666421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kern="0" dirty="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Станция обезжелезивания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ptos"/>
                <a:cs typeface="Calibri"/>
              </a:rPr>
              <a:t>53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ptos"/>
            </a:endParaRP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52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Республика Беларусь: ООО </a:t>
            </a:r>
            <a:r>
              <a:rPr lang="en-US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“</a:t>
            </a:r>
            <a:r>
              <a:rPr lang="ru-RU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Гефлис</a:t>
            </a:r>
            <a:r>
              <a:rPr lang="en-US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Российская Федерация: ООО </a:t>
            </a:r>
            <a:r>
              <a:rPr lang="en-US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“</a:t>
            </a:r>
            <a:r>
              <a:rPr lang="ru-RU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Монтаж-Проект</a:t>
            </a:r>
            <a:r>
              <a:rPr lang="en-US" sz="1000" b="1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”</a:t>
            </a:r>
            <a:endParaRPr lang="ru-RU" sz="1000" b="1" i="0" u="none" strike="noStrike" kern="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 +375(232)53</a:t>
            </a:r>
            <a:r>
              <a:rPr lang="en-US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-</a:t>
            </a:r>
            <a:r>
              <a:rPr lang="ru-RU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17</a:t>
            </a:r>
            <a:r>
              <a:rPr lang="en-US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-</a:t>
            </a:r>
            <a:r>
              <a:rPr lang="ru-RU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97</a:t>
            </a:r>
            <a:endParaRPr lang="ru-RU" sz="10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 geflis2013@yandex.ru</a:t>
            </a:r>
            <a:endParaRPr lang="en-US" sz="1000" b="0" i="0" u="none" strike="noStrike" kern="0" cap="none" spc="0" baseline="0">
              <a:solidFill>
                <a:srgbClr val="000000"/>
              </a:solidFill>
              <a:uFillTx/>
              <a:latin typeface="Aptos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geflis.by</a:t>
            </a:r>
            <a:endParaRPr lang="ru-RU" sz="10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montazh-project.ru</a:t>
            </a:r>
            <a:endParaRPr lang="ru-RU" sz="1000" b="0" i="0" u="none" strike="noStrike" kern="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 novotekh@list.ru</a:t>
            </a:r>
            <a:endParaRPr lang="ru-RU" sz="1000" b="0" i="0" u="none" strike="noStrike" kern="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52</a:t>
            </a:r>
          </a:p>
        </p:txBody>
      </p:sp>
      <p:sp>
        <p:nvSpPr>
          <p:cNvPr id="51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 +7(910)705-04-70</a:t>
            </a:r>
          </a:p>
        </p:txBody>
      </p:sp>
      <p:sp>
        <p:nvSpPr>
          <p:cNvPr id="50" name="Прямоугольник 155"/>
          <p:cNvSpPr/>
          <p:nvPr/>
        </p:nvSpPr>
        <p:spPr>
          <a:xfrm>
            <a:off x="3171825" y="212989"/>
            <a:ext cx="125131" cy="81074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2" name="TextBox 163"/>
          <p:cNvSpPr txBox="1"/>
          <p:nvPr/>
        </p:nvSpPr>
        <p:spPr>
          <a:xfrm>
            <a:off x="3446757" y="111703"/>
            <a:ext cx="6822658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ОБОРУДОВАНИЕ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ptos"/>
                <a:ea typeface="Calibri"/>
                <a:cs typeface="Calibri"/>
              </a:rPr>
              <a:t>ФИЗИКО-ХИМИЧЕСКОЙ ОЧИСТКИ</a:t>
            </a:r>
          </a:p>
        </p:txBody>
      </p:sp>
      <p:pic>
        <p:nvPicPr>
          <p:cNvPr id="36" name="Picture 6" descr="C:\Users\Natalia\Downloads\1_blok-modul_obezzhelezivanie4-scal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3000"/>
                    </a14:imgEffect>
                    <a14:imgEffect>
                      <a14:brightnessContrast bright="5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8" y="1947797"/>
            <a:ext cx="2865284" cy="16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139"/>
          <p:cNvSpPr/>
          <p:nvPr/>
        </p:nvSpPr>
        <p:spPr>
          <a:xfrm>
            <a:off x="3176055" y="1353411"/>
            <a:ext cx="2915229" cy="2666421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0497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W:\База Фото\Общая\Беларусь\Минская область\Щелковский Борисовский район\2021\1 Щелковский станция обезжелезивания 01.03.2021\32 Щелковский станция обезжелезивания 01.03.2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1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04"/>
          <a:stretch/>
        </p:blipFill>
        <p:spPr bwMode="auto">
          <a:xfrm>
            <a:off x="8134455" y="4622536"/>
            <a:ext cx="1664547" cy="17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 descr="W:\База Фото\Общая\Беларусь\Минская область\Щелковский Борисовский район\2021\1 Щелковский станция обезжелезивания 01.03.2021\10 Щелковский станция обезжелезивания 01.03.2021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8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7" r="1924" b="17735"/>
          <a:stretch/>
        </p:blipFill>
        <p:spPr bwMode="auto">
          <a:xfrm>
            <a:off x="5575641" y="4622536"/>
            <a:ext cx="2558814" cy="175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:\Users\Natalia\Downloads\1_blok-modul_obezzhelezivanie4-scal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3000"/>
                    </a14:imgEffect>
                    <a14:imgEffect>
                      <a14:brightnessContrast bright="5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" y="1430738"/>
            <a:ext cx="3160849" cy="18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858510"/>
              </p:ext>
            </p:extLst>
          </p:nvPr>
        </p:nvGraphicFramePr>
        <p:xfrm>
          <a:off x="5562724" y="568200"/>
          <a:ext cx="5043872" cy="268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02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9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0,2*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размеры блок-контейнера (</a:t>
                      </a:r>
                      <a:r>
                        <a:rPr lang="ru-RU" sz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4000х2400х2500*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12000х2500х3100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блок-контейнера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34497" y="3876988"/>
            <a:ext cx="5067021" cy="1003772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7"/>
            <a:ext cx="5348938" cy="99270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53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51335" y="3914473"/>
            <a:ext cx="513263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Компактность и мобильность станции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Автоматизированное управление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Гибкость конфигурации под конкретные параметры исходной воды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Экологическая безопасность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54887" y="1492382"/>
            <a:ext cx="2146631" cy="1986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Блок-контейнер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Блок фильтровальный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Блок аэрации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Блок </a:t>
            </a:r>
            <a:r>
              <a:rPr lang="ru-RU" sz="12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реагентного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хозяйства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5. Блок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6. Блок учета и контроля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    качества воды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СТАНЦИЯ ОБЕЗЖЕЛЕЗИВАНИЯ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66752" y="5410629"/>
            <a:ext cx="5092264" cy="156587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Станция обезжелезивания контейнерного типа  предназначена для очистки подземных и поверхностных вод от избыточного содержания железа, марганца, сероводорода и других примесей, снижающих качество воды.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Состав и комплектация станции подбираются индивидуально – в зависимости от химического состава, степени загрязненности и  производительности системы.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9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8827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956956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34498" y="3384301"/>
            <a:ext cx="242634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29131" y="3384301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84585" y="1070075"/>
            <a:ext cx="2255455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80114" y="106398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2877" y="3334723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2900" y="4119715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615424" y="3776555"/>
            <a:ext cx="2183724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95141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3060" y="3334722"/>
            <a:ext cx="121688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2877" y="4119716"/>
            <a:ext cx="12187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3060" y="775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11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11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11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11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11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11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Текст 26"/>
          <p:cNvSpPr txBox="1"/>
          <p:nvPr/>
        </p:nvSpPr>
        <p:spPr>
          <a:xfrm rot="10799975" flipV="1">
            <a:off x="5555401" y="6442018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5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886928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Natalia\Pictures\Фильтры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3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" y="2962"/>
            <a:ext cx="2900772" cy="69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5"/>
          <p:cNvSpPr/>
          <p:nvPr/>
        </p:nvSpPr>
        <p:spPr>
          <a:xfrm>
            <a:off x="5071730" y="1257717"/>
            <a:ext cx="2795250" cy="1538787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Фильтры </a:t>
            </a:r>
          </a:p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для жидких сред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55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2" name="Прямоугольник 121"/>
          <p:cNvSpPr/>
          <p:nvPr/>
        </p:nvSpPr>
        <p:spPr>
          <a:xfrm>
            <a:off x="5071730" y="3010318"/>
            <a:ext cx="2795250" cy="156825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Фильтры </a:t>
            </a:r>
          </a:p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для воздушных и газовых сред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56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3"/>
          <p:cNvSpPr/>
          <p:nvPr/>
        </p:nvSpPr>
        <p:spPr>
          <a:xfrm>
            <a:off x="5071730" y="4804193"/>
            <a:ext cx="2795250" cy="156824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Сорбент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57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54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угольник 155"/>
          <p:cNvSpPr/>
          <p:nvPr/>
        </p:nvSpPr>
        <p:spPr>
          <a:xfrm>
            <a:off x="3185302" y="411772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1" name="TextBox 163"/>
          <p:cNvSpPr txBox="1"/>
          <p:nvPr/>
        </p:nvSpPr>
        <p:spPr>
          <a:xfrm>
            <a:off x="3456698" y="350242"/>
            <a:ext cx="3028508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ФИЛЬТРАЦИЯ</a:t>
            </a:r>
          </a:p>
        </p:txBody>
      </p:sp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54</a:t>
            </a:r>
          </a:p>
        </p:txBody>
      </p:sp>
      <p:sp>
        <p:nvSpPr>
          <p:cNvPr id="49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pic>
        <p:nvPicPr>
          <p:cNvPr id="51" name="Picture 7" descr="C:\Users\Natalia\Downloads\Фильтр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76" y="3042652"/>
            <a:ext cx="1325091" cy="14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Natalia\Desktop\Каталог\0. Фильтр проточный V=50 л разрез 2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92000"/>
                    </a14:imgEffect>
                    <a14:imgEffect>
                      <a14:brightnessContrast bright="3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4330" r="11963"/>
          <a:stretch/>
        </p:blipFill>
        <p:spPr bwMode="auto">
          <a:xfrm>
            <a:off x="3225800" y="1321916"/>
            <a:ext cx="1597896" cy="13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Natalia\Downloads\Фильтроэлемент-Photoroom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5" r="10940"/>
          <a:stretch/>
        </p:blipFill>
        <p:spPr bwMode="auto">
          <a:xfrm flipH="1">
            <a:off x="3402265" y="1746884"/>
            <a:ext cx="435519" cy="10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Natalia\Downloads\Вата- Сорбент-Photoroom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7"/>
          <a:stretch/>
        </p:blipFill>
        <p:spPr bwMode="auto">
          <a:xfrm>
            <a:off x="3282016" y="4967363"/>
            <a:ext cx="1494699" cy="13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139"/>
          <p:cNvSpPr/>
          <p:nvPr/>
        </p:nvSpPr>
        <p:spPr>
          <a:xfrm>
            <a:off x="3165423" y="1257718"/>
            <a:ext cx="1693999" cy="154942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2" name="Прямоугольник 139"/>
          <p:cNvSpPr/>
          <p:nvPr/>
        </p:nvSpPr>
        <p:spPr>
          <a:xfrm>
            <a:off x="3146373" y="3010318"/>
            <a:ext cx="1714586" cy="156825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" name="Прямоугольник 139"/>
          <p:cNvSpPr/>
          <p:nvPr/>
        </p:nvSpPr>
        <p:spPr>
          <a:xfrm>
            <a:off x="3159073" y="4804193"/>
            <a:ext cx="1714586" cy="156825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671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lia\Desktop\IMG_14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  <a14:imgEffect>
                      <a14:brightnessContrast bright="-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8" r="4770" b="11746"/>
          <a:stretch/>
        </p:blipFill>
        <p:spPr bwMode="auto">
          <a:xfrm>
            <a:off x="5596215" y="4455932"/>
            <a:ext cx="2804509" cy="17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lia\Desktop\Каталог\0. Фильтр проточный V=50 л разрез 2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  <a14:imgEffect>
                      <a14:brightnessContrast bright="3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4330" r="11963"/>
          <a:stretch/>
        </p:blipFill>
        <p:spPr bwMode="auto">
          <a:xfrm>
            <a:off x="19712" y="1064331"/>
            <a:ext cx="3033680" cy="25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wnloads\Фильтроэлемент-Photoroom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5" r="10940"/>
          <a:stretch/>
        </p:blipFill>
        <p:spPr bwMode="auto">
          <a:xfrm flipH="1">
            <a:off x="250681" y="1962274"/>
            <a:ext cx="972119" cy="22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725822"/>
              </p:ext>
            </p:extLst>
          </p:nvPr>
        </p:nvGraphicFramePr>
        <p:xfrm>
          <a:off x="5562724" y="568200"/>
          <a:ext cx="5056107" cy="3253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8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86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6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Номинальная тонкость фильтрования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Плотность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г/см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Толщина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фильтроэлемента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10х10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600х3000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фильтроэлемента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полиэтилен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полипропилен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корпуса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пластик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74078" y="2745048"/>
            <a:ext cx="2259162" cy="2016964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55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61982" y="2780218"/>
            <a:ext cx="2520696" cy="1986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Высокая эффективность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очистки до 98%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Стабильность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удержания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механических частиц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Химическая инертность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</a:t>
            </a:r>
            <a:r>
              <a:rPr lang="ru-RU" sz="1200" kern="0" dirty="0" err="1">
                <a:solidFill>
                  <a:srgbClr val="FFFFFF"/>
                </a:solidFill>
                <a:latin typeface="Arial" panose="020B0604020202020204" pitchFamily="34" charset="0"/>
              </a:rPr>
              <a:t>Экологичность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Не изменяет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органолептические свойства 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 воды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314906" y="1468389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Фильтроэлемент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Корпус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67115" y="4762012"/>
            <a:ext cx="5172925" cy="24079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Фильтры предназначены для очистки различных жидких сред (технологической воды, лаков, масел, молока и др.) от песка, пыли, механических частиц и прочих примесей. Принцип их работы основан на механическом задержании загрязнений при прохождении жидкости через пористую структуру фильтрующего материала.     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Область применения: очистка технологической воды, воды из скважин, молока, лакокрасочных материалов, воды на автомойках самообслуживания, моторных масел в тепловозах и др.</a:t>
            </a:r>
          </a:p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Фильтроэлементы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могут быть установлены как в готовом корпусе Заказчика, так и в специально изготовленном корпусе под заказ.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8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354689"/>
            <a:ext cx="2412223" cy="41529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84960" y="2242628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66802" y="2242628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27646" y="980699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66802" y="97460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4775" y="3919616"/>
            <a:ext cx="510490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354688"/>
            <a:ext cx="121688" cy="41529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96641" y="3919617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96640" y="77531"/>
            <a:ext cx="121689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10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10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10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10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10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10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55</a:t>
            </a:r>
          </a:p>
        </p:txBody>
      </p:sp>
      <p:sp>
        <p:nvSpPr>
          <p:cNvPr id="53" name="Заголовок 25"/>
          <p:cNvSpPr txBox="1">
            <a:spLocks/>
          </p:cNvSpPr>
          <p:nvPr/>
        </p:nvSpPr>
        <p:spPr>
          <a:xfrm>
            <a:off x="2679" y="4828"/>
            <a:ext cx="5348938" cy="868630"/>
          </a:xfrm>
          <a:prstGeom prst="rect">
            <a:avLst/>
          </a:prstGeom>
          <a:solidFill>
            <a:srgbClr val="308C60"/>
          </a:solidFill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57" name="TextBox 46"/>
          <p:cNvSpPr txBox="1"/>
          <p:nvPr/>
        </p:nvSpPr>
        <p:spPr>
          <a:xfrm>
            <a:off x="153052" y="17492"/>
            <a:ext cx="449344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ФИЛЬТРЫ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для жидких сред </a:t>
            </a:r>
          </a:p>
        </p:txBody>
      </p:sp>
      <p:sp>
        <p:nvSpPr>
          <p:cNvPr id="58" name="Текст 26"/>
          <p:cNvSpPr txBox="1"/>
          <p:nvPr/>
        </p:nvSpPr>
        <p:spPr>
          <a:xfrm rot="10799975" flipV="1">
            <a:off x="5580712" y="6307462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 материал имеет декларации соответствия и сертификаты собственного производства. </a:t>
            </a:r>
          </a:p>
        </p:txBody>
      </p:sp>
      <p:sp>
        <p:nvSpPr>
          <p:cNvPr id="60" name="TextBox 49"/>
          <p:cNvSpPr txBox="1"/>
          <p:nvPr/>
        </p:nvSpPr>
        <p:spPr>
          <a:xfrm>
            <a:off x="8436688" y="4372300"/>
            <a:ext cx="2316633" cy="1109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 smtClean="0">
                <a:latin typeface="Arial" panose="020B0604020202020204" pitchFamily="34" charset="0"/>
                <a:cs typeface="Times New Roman"/>
              </a:rPr>
              <a:t>Поставка в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 smtClean="0">
                <a:latin typeface="Arial" panose="020B0604020202020204" pitchFamily="34" charset="0"/>
                <a:cs typeface="Times New Roman"/>
              </a:rPr>
              <a:t>ОАО «Бабушкина Крынка», </a:t>
            </a:r>
            <a:r>
              <a:rPr lang="ru-RU" sz="1200" b="1" kern="0" dirty="0" err="1" smtClean="0">
                <a:latin typeface="Arial" panose="020B0604020202020204" pitchFamily="34" charset="0"/>
                <a:cs typeface="Times New Roman"/>
              </a:rPr>
              <a:t>г.Могилев</a:t>
            </a:r>
            <a:r>
              <a:rPr lang="ru-RU" sz="1200" b="1" kern="0" dirty="0" smtClean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 smtClean="0">
                <a:latin typeface="Arial" panose="020B0604020202020204" pitchFamily="34" charset="0"/>
                <a:cs typeface="Times New Roman"/>
              </a:rPr>
              <a:t>Могилевская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Ввод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 эксплуатацию: 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2020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52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atalia\Desktop\20 Гомель КОС воздушный фильтр 21.08.2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1000"/>
                    </a14:imgEffect>
                    <a14:imgEffect>
                      <a14:brightnessContrast bright="-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2"/>
          <a:stretch/>
        </p:blipFill>
        <p:spPr bwMode="auto">
          <a:xfrm>
            <a:off x="5576252" y="4761286"/>
            <a:ext cx="280450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talia\Downloads\Фильтр 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8" y="1102256"/>
            <a:ext cx="2599984" cy="292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622110"/>
              </p:ext>
            </p:extLst>
          </p:nvPr>
        </p:nvGraphicFramePr>
        <p:xfrm>
          <a:off x="5562724" y="568200"/>
          <a:ext cx="5056107" cy="363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8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86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6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Форма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трубчатая, листовая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Номинальная тонкость фильтрования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297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Плотность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г/см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Толщина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фильтра трубчатой формы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200х250*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600х3000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фильтра листовой формы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500х500*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3000х3000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полиэтилен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полипропилен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113997" y="3039884"/>
            <a:ext cx="2234623" cy="16083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86863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56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128189" y="3159007"/>
            <a:ext cx="2259480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Высокая степень очистки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Низкое аэродинамическое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сопротивление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Устойчивость к влаге, 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температурам и химически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 активным средам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301258" y="1466656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Фильтроэлемент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в корпусе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ФИЛЬТРЫ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для воздушных и газовых сред 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29015" y="4764473"/>
            <a:ext cx="5172925" cy="218547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Фильтры предназначены для очистки воздушных и газовых сред от механических частиц, пыли, влаги и других примесей.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Процесс фильтрации осуществляется при прохождении воздуха/ газа через волокнистую структуру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фильтроэлемента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, задерживая мелкодисперсные частицы на поверхности и в толще фильтрующего материала.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Фильтры применяются: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1. В воздуходувном оборудовании и помещениях воздуходувных станций;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2. В системах вентиляции и кондиционирования воздуха.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68293" y="4197264"/>
            <a:ext cx="2412223" cy="450935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00341" y="2496521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113998" y="2496521"/>
            <a:ext cx="117216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13998" y="965319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109526" y="95922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0483" y="426527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41830" y="4191724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1111" y="4265271"/>
            <a:ext cx="123773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5" y="77531"/>
            <a:ext cx="127539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56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TextBox 49"/>
          <p:cNvSpPr txBox="1"/>
          <p:nvPr/>
        </p:nvSpPr>
        <p:spPr>
          <a:xfrm>
            <a:off x="8395745" y="4672550"/>
            <a:ext cx="2316633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 smtClean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г.Коссово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  <a:endParaRPr lang="ru-RU" sz="1000" kern="0" dirty="0" smtClean="0"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хозяйственно-бытовой</a:t>
            </a:r>
            <a:endParaRPr lang="ru-RU" sz="1000" kern="0" dirty="0"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Производительность: 350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2025 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  <p:sp>
        <p:nvSpPr>
          <p:cNvPr id="56" name="Текст 26"/>
          <p:cNvSpPr txBox="1"/>
          <p:nvPr/>
        </p:nvSpPr>
        <p:spPr>
          <a:xfrm rot="10799975" flipV="1">
            <a:off x="5568400" y="6549917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 материал имеет декларации соответствия и сертификаты собственного производства.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1722952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lia\Desktop\IMG-64f00a765f43ba8b5040a5cbc862f86d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-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1" t="20757" r="5727" b="12768"/>
          <a:stretch/>
        </p:blipFill>
        <p:spPr bwMode="auto">
          <a:xfrm>
            <a:off x="5568306" y="4413953"/>
            <a:ext cx="1464953" cy="17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Natalia\Desktop\IMG-63c346c273cd4c361c4db8be2c8fb6bb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02"/>
          <a:stretch/>
        </p:blipFill>
        <p:spPr bwMode="auto">
          <a:xfrm>
            <a:off x="7033259" y="4413954"/>
            <a:ext cx="1459114" cy="17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ia\Downloads\Вата- Сорбент-Photoroom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7"/>
          <a:stretch/>
        </p:blipFill>
        <p:spPr bwMode="auto">
          <a:xfrm>
            <a:off x="41680" y="1201693"/>
            <a:ext cx="2847360" cy="238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86145"/>
              </p:ext>
            </p:extLst>
          </p:nvPr>
        </p:nvGraphicFramePr>
        <p:xfrm>
          <a:off x="5562724" y="568200"/>
          <a:ext cx="5056107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8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86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6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Плотность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г/см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Насыпная плотность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кг/м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Максимальная адсорбирующая способность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кг/кг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23,4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Рабочая температура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+100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полипропилен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294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Регенерация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сжатие или центрифугирование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Утилизация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сжигание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933700" y="2829337"/>
            <a:ext cx="2406340" cy="1422320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871472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57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17608" y="2973566"/>
            <a:ext cx="2499242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Многоразовое</a:t>
            </a:r>
            <a:r>
              <a:rPr lang="ru-RU" sz="1200" b="0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использование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Безопасность и </a:t>
            </a:r>
            <a:r>
              <a:rPr lang="ru-RU" sz="1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экологичность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Высокая сорбционная емкость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(23,4 кг/кг)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Температурная устойчивость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54261" y="1454668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Сорбент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Упаковка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СОРБЕНТ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нефтепродуктов</a:t>
            </a:r>
            <a:endParaRPr lang="ru-RU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57590" y="4346652"/>
            <a:ext cx="5172925" cy="281699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Сорбент нефтепродуктов представляет собой волокнистый материал, обеспечивающий эффективное впитывание и удержание нефтепродуктов. Сорбент применяется: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1. Для ликвидации аварийных разливов нефтепродуктов с водных и твердых поверхностей;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2. В качестве фильтрующего элемента систем очистки воды от нефтепродуктов (на предприятиях энергоснабжения, нефтебазах, автомойках, АЗС, речных судах, в системах очистки ливневых стоков и др.);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3. В качестве вспомогательного средства при проведении аварийных работ с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нефтезагрязненным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оборудованием и маслонаполненными механизмами – в виде салфеток, подложек, обтирочных материалов.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9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20685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74643" y="3816597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33700" y="2276448"/>
            <a:ext cx="240634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943710" y="2276448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33700" y="953330"/>
            <a:ext cx="240634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943710" y="947240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5986" y="3865273"/>
            <a:ext cx="512369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48180" y="3811056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2805" y="3869024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65986" y="77531"/>
            <a:ext cx="128507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11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11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11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11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11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11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57</a:t>
            </a:r>
          </a:p>
        </p:txBody>
      </p:sp>
      <p:sp>
        <p:nvSpPr>
          <p:cNvPr id="53" name="Текст 26"/>
          <p:cNvSpPr txBox="1"/>
          <p:nvPr/>
        </p:nvSpPr>
        <p:spPr>
          <a:xfrm rot="10799975" flipV="1">
            <a:off x="5568308" y="6260875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Материал имеет декларации соответствия и сертификаты собственного производства.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1722952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talia\Pictures\Мостик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  <a14:imgEffect>
                      <a14:brightnessContrast bright="6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" y="2962"/>
            <a:ext cx="2900772" cy="698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58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58</a:t>
            </a:r>
          </a:p>
        </p:txBody>
      </p:sp>
      <p:sp>
        <p:nvSpPr>
          <p:cNvPr id="51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0" name="Прямоугольник 155"/>
          <p:cNvSpPr/>
          <p:nvPr/>
        </p:nvSpPr>
        <p:spPr>
          <a:xfrm>
            <a:off x="3171825" y="212989"/>
            <a:ext cx="125131" cy="81074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2" name="TextBox 163"/>
          <p:cNvSpPr txBox="1"/>
          <p:nvPr/>
        </p:nvSpPr>
        <p:spPr>
          <a:xfrm>
            <a:off x="3446758" y="111703"/>
            <a:ext cx="4628097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КОНСТРУКЦИИ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ДЛЯ ОБСЛУЖИВАНИЯ</a:t>
            </a:r>
            <a:endParaRPr lang="ru-RU" sz="3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pic>
        <p:nvPicPr>
          <p:cNvPr id="47" name="Picture 2" descr="Z:\Обменная\15.Снабжение\Шелюто\3D-модели\05.11.25\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" r="4260"/>
          <a:stretch/>
        </p:blipFill>
        <p:spPr bwMode="auto">
          <a:xfrm>
            <a:off x="3201152" y="1477169"/>
            <a:ext cx="2864548" cy="23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115"/>
          <p:cNvSpPr/>
          <p:nvPr/>
        </p:nvSpPr>
        <p:spPr>
          <a:xfrm>
            <a:off x="6305266" y="1353411"/>
            <a:ext cx="4130159" cy="2666421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Мостики, ограждения и лестницы</a:t>
            </a:r>
          </a:p>
          <a:p>
            <a:pPr lvl="0"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59 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40" name="Прямоугольник 139"/>
          <p:cNvSpPr/>
          <p:nvPr/>
        </p:nvSpPr>
        <p:spPr>
          <a:xfrm>
            <a:off x="3176055" y="1353411"/>
            <a:ext cx="2915229" cy="2666421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57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esktop\302 Каменец БЕ 08.10.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2000"/>
                    </a14:imgEffect>
                    <a14:imgEffect>
                      <a14:brightnessContrast bright="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5" r="20958" b="26316"/>
          <a:stretch/>
        </p:blipFill>
        <p:spPr bwMode="auto">
          <a:xfrm>
            <a:off x="5574586" y="4885898"/>
            <a:ext cx="2665223" cy="16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Обменная\15.Снабжение\Шелюто\3D-модели\05.11.25\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" r="4260"/>
          <a:stretch/>
        </p:blipFill>
        <p:spPr bwMode="auto">
          <a:xfrm>
            <a:off x="23500" y="1371870"/>
            <a:ext cx="3232139" cy="26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161385"/>
              </p:ext>
            </p:extLst>
          </p:nvPr>
        </p:nvGraphicFramePr>
        <p:xfrm>
          <a:off x="5562724" y="568200"/>
          <a:ext cx="5056107" cy="302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0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мостика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3000х600*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4000х1200*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ограждения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3000х1000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4000х1200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лестницы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600х600х400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3450х1000х6000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Угол наклона лестницы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град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37743" y="3389587"/>
            <a:ext cx="2294302" cy="145417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7"/>
            <a:ext cx="5348938" cy="99270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59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105592" y="3447438"/>
            <a:ext cx="2165521" cy="1355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Изготовление из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коррозионно-стойких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материалов</a:t>
            </a: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Удобство эксплуатации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Универсальность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Безопасность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15826" y="1584348"/>
            <a:ext cx="2027992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Мостики</a:t>
            </a:r>
          </a:p>
          <a:p>
            <a:pPr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Ограждения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Лестницы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Элементы крепления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5.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178992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МОСТИКИ, ОГРАЖДЕНИЯ И ЛЕСТНИЦЫ 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48065" y="4916873"/>
            <a:ext cx="5172925" cy="17763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Мостики, ограждения и лестницы предназначены для о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беспечения безопасного и удобного передвижения персонала при выполнении осмотров, ремонтов и обслуживания технологического оборудования очистных сооружений.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Конструкции мостиков и лестниц выполняются из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просечно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-вытяжного листа, рифленого металла или оцинкованной решетки, что обеспечивает противоскользящий эффект и устойчивость к агрессивным средам сточных вод.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375065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55852" y="2832576"/>
            <a:ext cx="2284187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37742" y="2832576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42214" y="1083010"/>
            <a:ext cx="229782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37742" y="1076920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2402" y="3643481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2075" y="4397136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369524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2585" y="3643480"/>
            <a:ext cx="121688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2402" y="4397137"/>
            <a:ext cx="12187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2402" y="83081"/>
            <a:ext cx="116632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Текст 26"/>
          <p:cNvSpPr txBox="1"/>
          <p:nvPr/>
        </p:nvSpPr>
        <p:spPr>
          <a:xfrm rot="10799975" flipV="1">
            <a:off x="5566458" y="6558911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5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59</a:t>
            </a:r>
          </a:p>
        </p:txBody>
      </p:sp>
      <p:sp>
        <p:nvSpPr>
          <p:cNvPr id="53" name="TextBox 26"/>
          <p:cNvSpPr txBox="1"/>
          <p:nvPr/>
        </p:nvSpPr>
        <p:spPr>
          <a:xfrm>
            <a:off x="5614693" y="4067470"/>
            <a:ext cx="2917737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8" name="TextBox 49"/>
          <p:cNvSpPr txBox="1"/>
          <p:nvPr/>
        </p:nvSpPr>
        <p:spPr>
          <a:xfrm>
            <a:off x="8263735" y="4810634"/>
            <a:ext cx="2301748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г.Каменец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хозяйственно-бытовой Производительность: 5640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2025  г.</a:t>
            </a:r>
            <a:endParaRPr lang="ru-RU" sz="10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5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esktop\15 Успенское решетки 07.04.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-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4783" r="14204" b="30121"/>
          <a:stretch/>
        </p:blipFill>
        <p:spPr bwMode="auto">
          <a:xfrm>
            <a:off x="5584775" y="4516961"/>
            <a:ext cx="2801224" cy="17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546889"/>
              </p:ext>
            </p:extLst>
          </p:nvPr>
        </p:nvGraphicFramePr>
        <p:xfrm>
          <a:off x="5562724" y="568200"/>
          <a:ext cx="5056107" cy="204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80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86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6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Ширина канала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2700*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канала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2300*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Угол наклона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град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Прозор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нержавеющая сталь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Рисунок 4"/>
          <p:cNvPicPr>
            <a:picLocks noChangeAspect="1"/>
          </p:cNvPicPr>
          <p:nvPr/>
        </p:nvPicPr>
        <p:blipFill>
          <a:blip r:embed="rId5"/>
          <a:srcRect l="13061" t="4534" r="17176" b="7780"/>
          <a:stretch>
            <a:fillRect/>
          </a:stretch>
        </p:blipFill>
        <p:spPr>
          <a:xfrm>
            <a:off x="128043" y="782186"/>
            <a:ext cx="3107954" cy="35928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51"/>
          <p:cNvSpPr/>
          <p:nvPr/>
        </p:nvSpPr>
        <p:spPr>
          <a:xfrm>
            <a:off x="3103107" y="3271896"/>
            <a:ext cx="2259162" cy="145417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6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122787" y="3425281"/>
            <a:ext cx="2185507" cy="1144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Компактное исполнение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Простота обслуживания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Отсутствие </a:t>
            </a:r>
            <a:r>
              <a:rPr lang="ru-RU" sz="1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энергозатрат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Длительный срок службы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Э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ффективная работа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301258" y="1275588"/>
            <a:ext cx="2027992" cy="1345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Решетка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Корзина для сбора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мусора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Граблина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Подъемный механизм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5.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РЕШЕТКА РУЧНАЯ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67115" y="4878773"/>
            <a:ext cx="5172925" cy="17644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Ручная решетка представляет собой устройство из параллельных стержней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, которое устанавливается в канал для механической очистки сточных вод от крупного мусора, такого как бытовой мусор  и волокна.</a:t>
            </a:r>
          </a:p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Сток проходит через решетку, задерживая крупные примеси, которые затем вручную удаляются граблями и отправляются на утилизацию. Это первая ступень очистки служит для защиты последующего оборудования от поломок и повреждений.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375065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13989" y="2728533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96935" y="2734325"/>
            <a:ext cx="111300" cy="41884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13998" y="74695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96936" y="746955"/>
            <a:ext cx="111300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2877" y="2729081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4775" y="3965336"/>
            <a:ext cx="510490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615424" y="3170913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375064"/>
            <a:ext cx="121688" cy="43500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4775" y="2734324"/>
            <a:ext cx="126821" cy="42922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4775" y="3965336"/>
            <a:ext cx="126821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4775" y="83082"/>
            <a:ext cx="126821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6</a:t>
            </a:r>
          </a:p>
        </p:txBody>
      </p:sp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Текст 26"/>
          <p:cNvSpPr txBox="1"/>
          <p:nvPr/>
        </p:nvSpPr>
        <p:spPr>
          <a:xfrm rot="10799975" flipV="1">
            <a:off x="5575983" y="6361781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58" name="TextBox 49"/>
          <p:cNvSpPr txBox="1"/>
          <p:nvPr/>
        </p:nvSpPr>
        <p:spPr>
          <a:xfrm>
            <a:off x="8420346" y="4436417"/>
            <a:ext cx="2309004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г.Радошковичи</a:t>
            </a:r>
            <a:r>
              <a:rPr lang="ru-RU" sz="1200" b="1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, Минская обл. РБ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хозяйственно-бытовой 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Производительность: 1804 м³/</a:t>
            </a:r>
            <a:r>
              <a:rPr lang="ru-RU" sz="1000" b="0" i="0" u="none" strike="noStrike" kern="0" cap="none" spc="0" baseline="0" dirty="0" err="1">
                <a:uFillTx/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uFillTx/>
                <a:latin typeface="Arial" panose="020B0604020202020204" pitchFamily="34" charset="0"/>
                <a:cs typeface="Times New Roman"/>
              </a:rPr>
              <a:t>Ввод в эксплуатацию: 2022 г.</a:t>
            </a:r>
            <a:endParaRPr lang="ru-RU" sz="1000" b="0" i="0" u="none" strike="noStrike" kern="0" cap="none" spc="0" baseline="0" dirty="0"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9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lia\Pictures\Прочее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  <a14:imgEffect>
                      <a14:brightnessContrast bright="-4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" y="2962"/>
            <a:ext cx="2900771" cy="698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15"/>
          <p:cNvSpPr/>
          <p:nvPr/>
        </p:nvSpPr>
        <p:spPr>
          <a:xfrm>
            <a:off x="5071730" y="1372018"/>
            <a:ext cx="2795250" cy="154942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 </a:t>
            </a:r>
            <a:r>
              <a:rPr lang="ru-RU" sz="13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Дренаж вертикальный</a:t>
            </a:r>
          </a:p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61  стр.</a:t>
            </a:r>
            <a:endParaRPr lang="ru-RU" sz="1300" b="1" i="0" u="none" strike="noStrike" kern="0" cap="none" spc="0" baseline="0" dirty="0">
              <a:solidFill>
                <a:srgbClr val="308C6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2" name="Прямоугольник 121"/>
          <p:cNvSpPr/>
          <p:nvPr/>
        </p:nvSpPr>
        <p:spPr>
          <a:xfrm>
            <a:off x="5071730" y="3124618"/>
            <a:ext cx="2795250" cy="1568250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lvl="0" algn="ctr">
              <a:lnSpc>
                <a:spcPts val="17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Иломер</a:t>
            </a:r>
            <a:endParaRPr lang="ru-RU" sz="1300" kern="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62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3"/>
          <p:cNvSpPr/>
          <p:nvPr/>
        </p:nvSpPr>
        <p:spPr>
          <a:xfrm>
            <a:off x="5071730" y="4918492"/>
            <a:ext cx="2795250" cy="1568251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Колонка водозаборная</a:t>
            </a:r>
          </a:p>
          <a:p>
            <a:pPr algn="ctr">
              <a:lnSpc>
                <a:spcPts val="17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kern="0" dirty="0">
                <a:solidFill>
                  <a:srgbClr val="308C60"/>
                </a:solidFill>
                <a:latin typeface="Arial" panose="020B0604020202020204" pitchFamily="34" charset="0"/>
                <a:cs typeface="Calibri"/>
              </a:rPr>
              <a:t>63 стр.</a:t>
            </a:r>
            <a:endParaRPr lang="ru-RU" sz="1300" b="1" kern="0" dirty="0">
              <a:solidFill>
                <a:srgbClr val="308C60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AA8754-B544-4F58-BB2F-56EBAD125CB7}" type="slidenum">
              <a:t>60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30" name="Picture 2" descr="Гефлис L"/>
          <p:cNvPicPr>
            <a:picLocks noChangeAspect="1"/>
          </p:cNvPicPr>
          <p:nvPr/>
        </p:nvPicPr>
        <p:blipFill>
          <a:blip r:embed="rId4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32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4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35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7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8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9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Рисунок 122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123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124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125"/>
          <p:cNvPicPr>
            <a:picLocks noChangeAspect="1"/>
          </p:cNvPicPr>
          <p:nvPr/>
        </p:nvPicPr>
        <p:blipFill>
          <a:blip r:embed="rId6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126"/>
          <p:cNvPicPr>
            <a:picLocks noChangeAspect="1"/>
          </p:cNvPicPr>
          <p:nvPr/>
        </p:nvPicPr>
        <p:blipFill>
          <a:blip r:embed="rId6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127"/>
          <p:cNvPicPr>
            <a:picLocks noChangeAspect="1"/>
          </p:cNvPicPr>
          <p:nvPr/>
        </p:nvPicPr>
        <p:blipFill>
          <a:blip r:embed="rId6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60</a:t>
            </a:r>
          </a:p>
        </p:txBody>
      </p:sp>
      <p:sp>
        <p:nvSpPr>
          <p:cNvPr id="49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pic>
        <p:nvPicPr>
          <p:cNvPr id="36" name="Picture 3" descr="C:\Users\Natalia\Downloads\2502.750x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27322"/>
          <a:stretch/>
        </p:blipFill>
        <p:spPr bwMode="auto">
          <a:xfrm>
            <a:off x="3532644" y="4955627"/>
            <a:ext cx="975856" cy="15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Users\Natalia\Desktop\Каталог\Сорбент\Песковые площадки\Вертикальный дренаж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37" y="1484334"/>
            <a:ext cx="1483806" cy="14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Natalia\Downloads\Иломер-Photoroom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90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6" t="24915" r="47952" b="5335"/>
          <a:stretch/>
        </p:blipFill>
        <p:spPr bwMode="auto">
          <a:xfrm>
            <a:off x="3531536" y="3202947"/>
            <a:ext cx="888973" cy="14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155"/>
          <p:cNvSpPr/>
          <p:nvPr/>
        </p:nvSpPr>
        <p:spPr>
          <a:xfrm>
            <a:off x="3171825" y="212989"/>
            <a:ext cx="125131" cy="810741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3" name="TextBox 163"/>
          <p:cNvSpPr txBox="1"/>
          <p:nvPr/>
        </p:nvSpPr>
        <p:spPr>
          <a:xfrm>
            <a:off x="3446757" y="111703"/>
            <a:ext cx="4348215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Calibri"/>
              </a:rPr>
              <a:t>ОБОРУДОВАНИЕ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ВСПОМОГАТЕЛЬНОЕ</a:t>
            </a:r>
          </a:p>
        </p:txBody>
      </p:sp>
      <p:sp>
        <p:nvSpPr>
          <p:cNvPr id="54" name="Прямоугольник 139"/>
          <p:cNvSpPr/>
          <p:nvPr/>
        </p:nvSpPr>
        <p:spPr>
          <a:xfrm>
            <a:off x="3165423" y="1372018"/>
            <a:ext cx="1693999" cy="154942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" name="Прямоугольник 139"/>
          <p:cNvSpPr/>
          <p:nvPr/>
        </p:nvSpPr>
        <p:spPr>
          <a:xfrm>
            <a:off x="3146373" y="3124618"/>
            <a:ext cx="1714586" cy="156825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6" name="Прямоугольник 139"/>
          <p:cNvSpPr/>
          <p:nvPr/>
        </p:nvSpPr>
        <p:spPr>
          <a:xfrm>
            <a:off x="3159073" y="4918493"/>
            <a:ext cx="1714586" cy="1568250"/>
          </a:xfrm>
          <a:prstGeom prst="rect">
            <a:avLst/>
          </a:prstGeom>
          <a:noFill/>
          <a:ln w="25402">
            <a:solidFill>
              <a:srgbClr val="308C6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773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esktop\539 Людиново песковые площадки 30.08.2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  <a14:imgEffect>
                      <a14:brightnessContrast bright="-2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27995" r="1"/>
          <a:stretch/>
        </p:blipFill>
        <p:spPr bwMode="auto">
          <a:xfrm>
            <a:off x="5579140" y="4484496"/>
            <a:ext cx="2804508" cy="16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atalia\Desktop\Каталог\Сорбент\Песковые площадки\Вертикальный дренаж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7" y="1020734"/>
            <a:ext cx="2787301" cy="26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56065"/>
              </p:ext>
            </p:extLst>
          </p:nvPr>
        </p:nvGraphicFramePr>
        <p:xfrm>
          <a:off x="5562724" y="568200"/>
          <a:ext cx="5056107" cy="2065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85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ДхШхВ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2000х500х1000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4000х500х1800</a:t>
                      </a:r>
                    </a:p>
                  </a:txBody>
                  <a:tcPr marL="18000" marR="18000" marT="46800" marB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Фракция щебня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корпуса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965992" y="2662297"/>
            <a:ext cx="2374048" cy="173805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61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67349" y="2744556"/>
            <a:ext cx="2459614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Эффективный отвод воды</a:t>
            </a:r>
          </a:p>
          <a:p>
            <a:pPr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Ускорение процессов</a:t>
            </a:r>
          </a:p>
          <a:p>
            <a:pPr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фильтрации и обезвоживания</a:t>
            </a:r>
          </a:p>
          <a:p>
            <a:pPr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осадков</a:t>
            </a:r>
            <a:endParaRPr lang="ru-RU" sz="1200" dirty="0">
              <a:solidFill>
                <a:srgbClr val="FFFFFF"/>
              </a:solidFill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Простота конструкции 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Долговечность и надежность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Предотвращение заиливания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173668" y="1275588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Каркас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Щебень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95901" y="17492"/>
            <a:ext cx="5300881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ДРЕНАЖ ВЕРТИКАЛЬНЫЙ 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10925" y="4484556"/>
            <a:ext cx="5219590" cy="24079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Дренаж вертикальный предназначен для ускоренного отвода влаги из толщи песка или илового осадка за счет устройства системы вертикальных фильтрующих элементов. Такой дренаж 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применяется на </a:t>
            </a:r>
            <a:r>
              <a:rPr lang="ru-RU" sz="1200" b="0" i="0" u="none" strike="noStrike" kern="1200" cap="none" spc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песковых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и иловых площадках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Конструкция выполняется из стали и просечного листа. В качестве засыпки используется щебень.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Принцип работы основан на естественном разделении осадка в состоянии покоя на фазы: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- тяжелые частицы оседают, образуя слой уплотненного осадка;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- легкие взвеси всплывают, формируя поверхностную корку;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- между ними накапливается слой осветленной воды. 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11401" y="3977230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76874" y="2118933"/>
            <a:ext cx="236316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981936" y="211286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986408" y="746955"/>
            <a:ext cx="235363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981936" y="74086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2877" y="2729081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84775" y="3965336"/>
            <a:ext cx="5104901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615424" y="3170913"/>
            <a:ext cx="2183724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</a:t>
            </a:r>
          </a:p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</a:t>
            </a: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184938" y="3971689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3060" y="2729080"/>
            <a:ext cx="121505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3060" y="3965335"/>
            <a:ext cx="121505" cy="43501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3060" y="77531"/>
            <a:ext cx="121505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Текст 26"/>
          <p:cNvSpPr txBox="1"/>
          <p:nvPr/>
        </p:nvSpPr>
        <p:spPr>
          <a:xfrm rot="10799975" flipV="1">
            <a:off x="5544178" y="6306123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5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6</a:t>
            </a:r>
            <a:r>
              <a:rPr lang="en-US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1</a:t>
            </a:r>
            <a:endParaRPr lang="ru-RU" sz="1400" b="0" i="0" u="none" strike="noStrike" kern="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7" name="TextBox 49"/>
          <p:cNvSpPr txBox="1"/>
          <p:nvPr/>
        </p:nvSpPr>
        <p:spPr>
          <a:xfrm>
            <a:off x="8411144" y="4415994"/>
            <a:ext cx="2265933" cy="1390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latin typeface="Arial" panose="020B0604020202020204" pitchFamily="34" charset="0"/>
                <a:cs typeface="Times New Roman"/>
              </a:rPr>
              <a:t>г.Стародуб</a:t>
            </a: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latin typeface="Arial" panose="020B0604020202020204" pitchFamily="34" charset="0"/>
                <a:cs typeface="Times New Roman"/>
              </a:rPr>
              <a:t>Брянская обл. РФ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Тип стока: </a:t>
            </a:r>
            <a:endParaRPr lang="ru-RU" sz="1000" kern="0" dirty="0" smtClean="0"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хозяйственно-бытовой</a:t>
            </a:r>
            <a:endParaRPr lang="ru-RU" sz="1000" kern="0" dirty="0">
              <a:latin typeface="Arial" panose="020B0604020202020204" pitchFamily="34" charset="0"/>
              <a:cs typeface="Times New Roman"/>
            </a:endParaRP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и производственный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Производительность: 3600 м³/</a:t>
            </a:r>
            <a:r>
              <a:rPr lang="ru-RU" sz="10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Ввод в эксплуатацию: 2023 г</a:t>
            </a:r>
            <a:r>
              <a:rPr lang="ru-RU" sz="1000" kern="0" dirty="0" smtClean="0">
                <a:latin typeface="Arial" panose="020B0604020202020204" pitchFamily="34" charset="0"/>
                <a:cs typeface="Times New Roman"/>
              </a:rPr>
              <a:t>.</a:t>
            </a:r>
            <a:endParaRPr lang="ru-RU" sz="1000" kern="0" dirty="0">
              <a:latin typeface="Arial" panose="020B06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0403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lia\Desktop\Каталог\Сорбент\5 Речицы ул.Совхозная ПНР 19.10.2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3000"/>
                    </a14:imgEffect>
                    <a14:imgEffect>
                      <a14:brightnessContrast bright="-2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6" y="3614052"/>
            <a:ext cx="2799160" cy="17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ia\Downloads\Иломер-Photoro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6" t="24915" r="47952" b="5335"/>
          <a:stretch/>
        </p:blipFill>
        <p:spPr bwMode="auto">
          <a:xfrm>
            <a:off x="502062" y="790504"/>
            <a:ext cx="1799094" cy="29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948170"/>
              </p:ext>
            </p:extLst>
          </p:nvPr>
        </p:nvGraphicFramePr>
        <p:xfrm>
          <a:off x="5562724" y="568200"/>
          <a:ext cx="5056107" cy="214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85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иломера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полимерный материал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0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соединений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латунь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алюминий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74972" y="2526308"/>
            <a:ext cx="2259162" cy="127196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62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94652" y="2679693"/>
            <a:ext cx="2185507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Точность и наглядность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Оперативность измерений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Простота конструкции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Длительный срок службы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287190" y="1303723"/>
            <a:ext cx="2027992" cy="513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</a:t>
            </a:r>
            <a:r>
              <a:rPr lang="ru-RU" sz="1200" b="0" i="0" u="none" strike="noStrike" kern="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Иломер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ИЛОМЕР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67116" y="4301997"/>
            <a:ext cx="5162134" cy="21973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Иломер</a:t>
            </a: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предназначен для определения толщины слоя илового осадка в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отстойниках,</a:t>
            </a: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аэротенках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и других сооружениях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Конструкция прибора состоит из трубок длиной по одному метру, соединенных между собой резьбовыми соединениями. Такое исполнение позволяет регулировать длину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иломе</a:t>
            </a:r>
            <a:r>
              <a:rPr lang="ru-RU" sz="1200" b="0" i="0" u="none" strike="noStrike" kern="1200" cap="none" spc="0" dirty="0" err="1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ра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в зависимости от глубины резервуара, где проводится замер.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Для проведения измерений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иломер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погружают вертикально в воду до достижения дна сооружения. После извлечения прибора на поверхность фиксируется уровень осадка и проводится оценка его физических свойств (содержание песка, цвет, запах, вязкость).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3812357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085854" y="1982945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68800" y="1982945"/>
            <a:ext cx="121688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13998" y="74695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68800" y="74086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0707" y="3050936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3806816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7686" y="3054687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8966" y="77531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4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6</a:t>
            </a:r>
            <a:r>
              <a:rPr lang="en-US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</a:t>
            </a:r>
            <a:endParaRPr lang="ru-RU" sz="1400" b="0" i="0" u="none" strike="noStrike" kern="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6" name="TextBox 49"/>
          <p:cNvSpPr txBox="1"/>
          <p:nvPr/>
        </p:nvSpPr>
        <p:spPr>
          <a:xfrm>
            <a:off x="8396054" y="3529650"/>
            <a:ext cx="2117725" cy="1267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1" kern="0" dirty="0"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100" b="1" kern="0" dirty="0" err="1">
                <a:latin typeface="Arial" panose="020B0604020202020204" pitchFamily="34" charset="0"/>
                <a:cs typeface="Times New Roman"/>
              </a:rPr>
              <a:t>г.Брест</a:t>
            </a:r>
            <a:r>
              <a:rPr lang="ru-RU" sz="1100" b="1" kern="0" dirty="0">
                <a:latin typeface="Arial" panose="020B0604020202020204" pitchFamily="34" charset="0"/>
                <a:cs typeface="Times New Roman"/>
              </a:rPr>
              <a:t>,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1" kern="0" dirty="0">
                <a:latin typeface="Arial" panose="020B0604020202020204" pitchFamily="34" charset="0"/>
                <a:cs typeface="Times New Roman"/>
              </a:rPr>
              <a:t>Брестская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 kern="0" dirty="0"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 kern="0" dirty="0"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 kern="0" dirty="0">
                <a:latin typeface="Arial" panose="020B0604020202020204" pitchFamily="34" charset="0"/>
                <a:cs typeface="Times New Roman"/>
              </a:rPr>
              <a:t>и производственный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 kern="0" dirty="0">
                <a:latin typeface="Arial" panose="020B0604020202020204" pitchFamily="34" charset="0"/>
                <a:cs typeface="Times New Roman"/>
              </a:rPr>
              <a:t>Производительность: 97550 м³/</a:t>
            </a:r>
            <a:r>
              <a:rPr lang="ru-RU" sz="900" kern="0" dirty="0" err="1"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900" kern="0" dirty="0"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 kern="0" dirty="0">
                <a:latin typeface="Arial" panose="020B0604020202020204" pitchFamily="34" charset="0"/>
                <a:cs typeface="Times New Roman"/>
              </a:rPr>
              <a:t>Ввод в эксплуатацию: 2024 г.</a:t>
            </a:r>
          </a:p>
        </p:txBody>
      </p:sp>
    </p:spTree>
    <p:extLst>
      <p:ext uri="{BB962C8B-B14F-4D97-AF65-F5344CB8AC3E}">
        <p14:creationId xmlns:p14="http://schemas.microsoft.com/office/powerpoint/2010/main" val="24004033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\Desktop\Колонк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9000"/>
                    </a14:imgEffect>
                    <a14:imgEffect>
                      <a14:brightnessContrast bright="-2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03" r="22448" b="5732"/>
          <a:stretch/>
        </p:blipFill>
        <p:spPr bwMode="auto">
          <a:xfrm>
            <a:off x="5586611" y="4429496"/>
            <a:ext cx="2805799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ia\Downloads\2502.750x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27322"/>
          <a:stretch/>
        </p:blipFill>
        <p:spPr bwMode="auto">
          <a:xfrm>
            <a:off x="529084" y="1156998"/>
            <a:ext cx="1795486" cy="304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28626"/>
              </p:ext>
            </p:extLst>
          </p:nvPr>
        </p:nvGraphicFramePr>
        <p:xfrm>
          <a:off x="5562724" y="568200"/>
          <a:ext cx="5056107" cy="230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85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9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Рабочее давление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МПа</a:t>
                      </a:r>
                    </a:p>
                  </a:txBody>
                  <a:tcPr marL="18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Ширина </a:t>
                      </a: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(корпуса и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излива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580*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1350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углеродистая сталь с двойной</a:t>
                      </a:r>
                    </a:p>
                    <a:p>
                      <a:pPr marL="0" indent="0" algn="l">
                        <a:lnSpc>
                          <a:spcPts val="1200"/>
                        </a:lnSpc>
                        <a:buFontTx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 антикоррозионной защитой</a:t>
                      </a:r>
                    </a:p>
                  </a:txBody>
                  <a:tcPr marL="90000" marR="18000" marT="46800" marB="46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2870741" y="2862322"/>
            <a:ext cx="2469299" cy="121967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995298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 dirty="0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 dirty="0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63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20104" y="3005073"/>
            <a:ext cx="248311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Защита от замерзания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Отсутствие </a:t>
            </a:r>
            <a:r>
              <a:rPr lang="ru-RU" sz="1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энергозатрат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 Простота </a:t>
            </a:r>
            <a:r>
              <a:rPr lang="ru-RU" sz="12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конструкции</a:t>
            </a:r>
          </a:p>
          <a:p>
            <a:pPr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Д</a:t>
            </a:r>
            <a:r>
              <a:rPr lang="ru-RU" sz="1200" kern="0" dirty="0" smtClean="0">
                <a:solidFill>
                  <a:srgbClr val="FFFFFF"/>
                </a:solidFill>
                <a:latin typeface="Arial" panose="020B0604020202020204" pitchFamily="34" charset="0"/>
              </a:rPr>
              <a:t>олговечность и надежность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1" name="TextBox 54"/>
          <p:cNvSpPr txBox="1"/>
          <p:nvPr/>
        </p:nvSpPr>
        <p:spPr>
          <a:xfrm>
            <a:off x="3068892" y="1637538"/>
            <a:ext cx="2205799" cy="513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Колонка водозаборная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1" y="17492"/>
            <a:ext cx="4401561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КОЛОНКА</a:t>
            </a: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ВОДОЗАБОРНАЯ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70351" y="4692558"/>
            <a:ext cx="5172925" cy="17763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Принцип работы колонки водозаборной основан на механическом воздействии на рычаг, который открывает клапан и пропускает воду из водопровода. При нажатии на рычаг вода под давлением поднимается по стояку и выливается через носик (излив). После отпускания рычага пружина возвращает его в исходное положение.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Колонка применяется в местах отсутствия централизованного водоснабжения – на дачных участках, в сельских населенных пунктах,  на промышленных и строительных объектах.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55593" y="4091144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881624" y="2318958"/>
            <a:ext cx="245841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2864569" y="2318958"/>
            <a:ext cx="119389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2881632" y="1108905"/>
            <a:ext cx="245840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2862271" y="1102815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0684" y="301080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2900" y="3864491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29130" y="4085603"/>
            <a:ext cx="121688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2899" y="3010799"/>
            <a:ext cx="119655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0703" y="3864492"/>
            <a:ext cx="12168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0684" y="77531"/>
            <a:ext cx="121870" cy="44054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Текст 26"/>
          <p:cNvSpPr txBox="1"/>
          <p:nvPr/>
        </p:nvSpPr>
        <p:spPr>
          <a:xfrm rot="10799975" flipV="1">
            <a:off x="5577088" y="6278936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57" name="TextBox 26"/>
          <p:cNvSpPr txBox="1"/>
          <p:nvPr/>
        </p:nvSpPr>
        <p:spPr>
          <a:xfrm>
            <a:off x="5572050" y="3490713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60" name="TextBox 70"/>
          <p:cNvSpPr txBox="1"/>
          <p:nvPr/>
        </p:nvSpPr>
        <p:spPr>
          <a:xfrm>
            <a:off x="10243245" y="7111508"/>
            <a:ext cx="4464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6</a:t>
            </a:r>
            <a:r>
              <a:rPr lang="en-US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3</a:t>
            </a:r>
            <a:endParaRPr lang="ru-RU" sz="1400" b="0" i="0" u="none" strike="noStrike" kern="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40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\Desktop\21 Решетка крючковая на объекте 01.10.2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52" b="19176"/>
          <a:stretch/>
        </p:blipFill>
        <p:spPr bwMode="auto">
          <a:xfrm>
            <a:off x="5582911" y="4829175"/>
            <a:ext cx="2671742" cy="165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68435"/>
              </p:ext>
            </p:extLst>
          </p:nvPr>
        </p:nvGraphicFramePr>
        <p:xfrm>
          <a:off x="5568950" y="580645"/>
          <a:ext cx="5047634" cy="290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02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/ч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Ширина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канала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1500*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Высота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канала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Прозор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162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0,12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</a:rPr>
                        <a:t>1,5</a:t>
                      </a:r>
                      <a:endParaRPr lang="ru-RU" sz="12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baseline="0" dirty="0">
                          <a:latin typeface="Arial" panose="020B0604020202020204" pitchFamily="34" charset="0"/>
                        </a:rPr>
                        <a:t>Материал корпуса</a:t>
                      </a:r>
                      <a:endParaRPr lang="ru-RU" sz="12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нержавеющая сталь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1988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latin typeface="Arial" panose="020B0604020202020204" pitchFamily="34" charset="0"/>
                        </a:rPr>
                        <a:t>Материал крючков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нержавеющая сталь 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 пластик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52" t="9877" r="15509" b="15791"/>
          <a:stretch/>
        </p:blipFill>
        <p:spPr>
          <a:xfrm>
            <a:off x="98590" y="781548"/>
            <a:ext cx="3129923" cy="3578406"/>
          </a:xfrm>
          <a:prstGeom prst="rect">
            <a:avLst/>
          </a:prstGeom>
        </p:spPr>
      </p:pic>
      <p:sp>
        <p:nvSpPr>
          <p:cNvPr id="3" name="Прямоугольник 51"/>
          <p:cNvSpPr/>
          <p:nvPr/>
        </p:nvSpPr>
        <p:spPr>
          <a:xfrm>
            <a:off x="2995839" y="2394307"/>
            <a:ext cx="2333411" cy="263919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7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9634" y="6521485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2952038" y="2408925"/>
            <a:ext cx="2483234" cy="26184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Высокая эффективность</a:t>
            </a:r>
            <a:endParaRPr lang="ru-RU" sz="1200" kern="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Calibri"/>
            </a:endParaRP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задержания различных 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типов отходов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Изготовление из коррозионно-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стойких материалов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 Надежность и простота в 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эксплуатации</a:t>
            </a:r>
            <a:endParaRPr lang="ru-RU" sz="1200" dirty="0">
              <a:solidFill>
                <a:srgbClr val="FFFFFF"/>
              </a:solidFill>
              <a:ea typeface="Calibri"/>
              <a:cs typeface="Calibri"/>
            </a:endParaRP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Самоочищающееся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фильтрующее полотно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• Автоматическое управление 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с возможностью перехода </a:t>
            </a:r>
          </a:p>
          <a:p>
            <a:pPr lvl="0" algn="just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 в ручной режим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234583" y="1002871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Решетка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Датчик уровня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Шкаф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4. Паспорт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5176198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РЕШЕТКА КРЮЧКОВАЯ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23825" y="5018114"/>
            <a:ext cx="5305425" cy="198515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Работа крючковой решетки основана на фильтрации сточных вод через движущееся полотно, состоящее из крючков, закрепленных на раме. Сточная вода</a:t>
            </a:r>
            <a:r>
              <a:rPr lang="ru-RU" sz="1200" dirty="0">
                <a:latin typeface="Arial" panose="020B0604020202020204" pitchFamily="34" charset="0"/>
              </a:rPr>
              <a:t> проходит через узкие промежутки между крючками, обеспечивая задержание твердых отходов/отбросов. Задержанные отходы с помощью крючков перемещаются вверх к линии выгрузки и по желобу поступают на конвейер или в мусоросборник.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     После сброса мусора полотно автоматически очищается  подачей промывной воды из форсунок и вращающимся барабаном с щетками. Кроме того, переворот рядов крючков обеспечивает дополнительное самоочищение полотна, удаляя остатки загрязнений. 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6068" y="4597158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8290045" y="4751367"/>
            <a:ext cx="2509777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г.Солигорск</a:t>
            </a: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Минская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Производительность: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29910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 м³/</a:t>
            </a:r>
            <a:r>
              <a:rPr lang="ru-RU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Ввод в эксплуатацию: 2025 г.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2980506" y="1917652"/>
            <a:ext cx="2348744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06996" y="1917652"/>
            <a:ext cx="111300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003780" y="607588"/>
            <a:ext cx="2325470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06995" y="607588"/>
            <a:ext cx="111301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83693" y="3564823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6056" y="4338962"/>
            <a:ext cx="5124436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5595760" y="4006655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19605" y="4597157"/>
            <a:ext cx="121688" cy="43634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82911" y="3564822"/>
            <a:ext cx="123733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84957" y="4338963"/>
            <a:ext cx="121687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82911" y="83081"/>
            <a:ext cx="123733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7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4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</p:spTree>
    <p:extLst>
      <p:ext uri="{BB962C8B-B14F-4D97-AF65-F5344CB8AC3E}">
        <p14:creationId xmlns:p14="http://schemas.microsoft.com/office/powerpoint/2010/main" val="167230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talia\Desktop\Новая папка (2)\IMG-ed03dd0e6275b5ebc10f42eac63acc47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4000"/>
                    </a14:imgEffect>
                    <a14:imgEffect>
                      <a14:brightnessContrast bright="-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76" b="32922"/>
          <a:stretch/>
        </p:blipFill>
        <p:spPr bwMode="auto">
          <a:xfrm>
            <a:off x="5571097" y="4842079"/>
            <a:ext cx="2671742" cy="16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898003"/>
              </p:ext>
            </p:extLst>
          </p:nvPr>
        </p:nvGraphicFramePr>
        <p:xfrm>
          <a:off x="5575749" y="565034"/>
          <a:ext cx="5040560" cy="296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Исполнение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осевой,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безосевой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 шнека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460*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68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Длина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конвейера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Угол наклона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град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latin typeface="Arial" panose="020B0604020202020204" pitchFamily="34" charset="0"/>
                        </a:rPr>
                        <a:t>5</a:t>
                      </a:r>
                      <a:r>
                        <a:rPr lang="en-US" sz="1200" dirty="0">
                          <a:latin typeface="Arial" panose="020B0604020202020204" pitchFamily="34" charset="0"/>
                        </a:rPr>
                        <a:t>,5</a:t>
                      </a:r>
                      <a:endParaRPr lang="ru-RU" sz="12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22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корпуса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нержавеющая сталь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710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 вкладыша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полиэтилен РЕ-1000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3644" r="2423" b="1725"/>
          <a:stretch/>
        </p:blipFill>
        <p:spPr>
          <a:xfrm>
            <a:off x="54213" y="932110"/>
            <a:ext cx="2988170" cy="2514519"/>
          </a:xfrm>
          <a:prstGeom prst="rect">
            <a:avLst/>
          </a:prstGeom>
        </p:spPr>
      </p:pic>
      <p:sp>
        <p:nvSpPr>
          <p:cNvPr id="3" name="Прямоугольник 51"/>
          <p:cNvSpPr/>
          <p:nvPr/>
        </p:nvSpPr>
        <p:spPr>
          <a:xfrm>
            <a:off x="3083164" y="2786708"/>
            <a:ext cx="2259162" cy="161903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8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57172" y="6523951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97443" y="2814164"/>
            <a:ext cx="2273363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Закрытая конструкция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Эффективная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 транспортировка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влажных и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вязких материалов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Простота обслуживания </a:t>
            </a: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• Широкий ассортимент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</a:rPr>
              <a:t>  конфигураций  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289382" y="1228086"/>
            <a:ext cx="2027992" cy="9343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Конвейер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Съемная крышка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3. Шкаф управления</a:t>
            </a:r>
            <a:endParaRPr lang="ru-RU" sz="12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4.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847207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КОНВЕЙЕР</a:t>
            </a:r>
            <a:r>
              <a:rPr lang="ru-RU" sz="3000" b="1" i="0" u="none" strike="noStrike" kern="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 ВИНТОВОЙ</a:t>
            </a:r>
            <a:endParaRPr lang="ru-RU" sz="3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160063" y="4484759"/>
            <a:ext cx="5172925" cy="23959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Транспортировка задержанных отходов происходит за счет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вращающегося шнека внутри корпуса конвейера. Отбросы и взвешенные частицы поступают в лоток шнека через приемные воронки, где шнек, приводимый в движение электродвигателем, перемещает их к выгрузочному отверстию. Особая конструкция конвейера обеспечивает постепенное обезвоживание осадка за счет давления и зазоров между кольцами, позволяющим эффективно удалять влагу. </a:t>
            </a:r>
          </a:p>
          <a:p>
            <a:pPr marL="0" marR="0" lvl="0" indent="0" algn="just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    Винтовые конвейеры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используются в качестве вспомогательного оборудования на стадии механической очистки и в процессе обезвоживания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осадков </a:t>
            </a:r>
            <a:r>
              <a:rPr lang="ru-RU" sz="1200" b="0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сточных вод.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6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6194" y="3992764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14955" y="2226680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097902" y="2226680"/>
            <a:ext cx="111299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13998" y="74695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097902" y="746955"/>
            <a:ext cx="111300" cy="43445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68306" y="4357026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19731" y="3992763"/>
            <a:ext cx="121688" cy="43501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7346" y="4357026"/>
            <a:ext cx="115044" cy="435810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83081"/>
            <a:ext cx="115044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8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8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8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8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Прямоугольник 21"/>
          <p:cNvSpPr/>
          <p:nvPr/>
        </p:nvSpPr>
        <p:spPr>
          <a:xfrm>
            <a:off x="5570519" y="3596815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55" name="TextBox 26"/>
          <p:cNvSpPr txBox="1"/>
          <p:nvPr/>
        </p:nvSpPr>
        <p:spPr>
          <a:xfrm>
            <a:off x="5574966" y="4023407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56" name="Прямоугольник 29"/>
          <p:cNvSpPr/>
          <p:nvPr/>
        </p:nvSpPr>
        <p:spPr>
          <a:xfrm>
            <a:off x="5577346" y="3596227"/>
            <a:ext cx="115044" cy="435603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907402" y="4847727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7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60" name="TextBox 49"/>
          <p:cNvSpPr txBox="1"/>
          <p:nvPr/>
        </p:nvSpPr>
        <p:spPr>
          <a:xfrm>
            <a:off x="8272791" y="4759992"/>
            <a:ext cx="2509777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г.Солигорск</a:t>
            </a: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Минская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Производительность: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29910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 м³/</a:t>
            </a:r>
            <a:r>
              <a:rPr lang="ru-RU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Ввод в эксплуатацию: 2025 г.</a:t>
            </a:r>
          </a:p>
        </p:txBody>
      </p:sp>
    </p:spTree>
    <p:extLst>
      <p:ext uri="{BB962C8B-B14F-4D97-AF65-F5344CB8AC3E}">
        <p14:creationId xmlns:p14="http://schemas.microsoft.com/office/powerpoint/2010/main" val="227711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:\Users\Natalia\Desktop\Новая папка (2)\IMG-87f8c8123832edc497f9b1e14b06e792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20" r="15287" b="32263"/>
          <a:stretch/>
        </p:blipFill>
        <p:spPr bwMode="auto">
          <a:xfrm>
            <a:off x="5570994" y="4572336"/>
            <a:ext cx="2800042" cy="17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2901" r="1187" b="6513"/>
          <a:stretch/>
        </p:blipFill>
        <p:spPr>
          <a:xfrm>
            <a:off x="1814" y="873578"/>
            <a:ext cx="3133221" cy="2492777"/>
          </a:xfrm>
          <a:prstGeom prst="rect">
            <a:avLst/>
          </a:prstGeom>
        </p:spPr>
      </p:pic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674859"/>
              </p:ext>
            </p:extLst>
          </p:nvPr>
        </p:nvGraphicFramePr>
        <p:xfrm>
          <a:off x="5560290" y="589155"/>
          <a:ext cx="5053402" cy="2440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8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01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изм.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Значение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2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/>
                        </a:rPr>
                        <a:t>³/ч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62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Диаметр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шнека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Степень отжима по объему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Мощность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кВт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latin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latin typeface="Arial" panose="020B0604020202020204" pitchFamily="34" charset="0"/>
                        </a:rPr>
                        <a:t>,5</a:t>
                      </a:r>
                      <a:endParaRPr lang="ru-RU" sz="12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899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Электросеть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В/Гц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380/50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200" dirty="0"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1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нержавеющая сталь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*По согласованию с Заказчиком допускается изготовление оборудования с размерами и техническими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параметрами, отличными от указанных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latin typeface="Apto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Прямоугольник 51"/>
          <p:cNvSpPr/>
          <p:nvPr/>
        </p:nvSpPr>
        <p:spPr>
          <a:xfrm>
            <a:off x="3085374" y="2482318"/>
            <a:ext cx="2299755" cy="1739162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Прямоугольник 40"/>
          <p:cNvSpPr/>
          <p:nvPr/>
        </p:nvSpPr>
        <p:spPr>
          <a:xfrm>
            <a:off x="10149" y="6991493"/>
            <a:ext cx="10716941" cy="595109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Заголовок 25"/>
          <p:cNvSpPr txBox="1">
            <a:spLocks noGrp="1"/>
          </p:cNvSpPr>
          <p:nvPr>
            <p:ph type="title" idx="4294967295"/>
          </p:nvPr>
        </p:nvSpPr>
        <p:spPr>
          <a:xfrm>
            <a:off x="2679" y="4828"/>
            <a:ext cx="5348938" cy="568820"/>
          </a:xfrm>
          <a:solidFill>
            <a:srgbClr val="308C60"/>
          </a:solidFill>
        </p:spPr>
        <p:txBody>
          <a:bodyPr/>
          <a:lstStyle/>
          <a:p>
            <a:pPr lvl="0" algn="l"/>
            <a:r>
              <a:rPr lang="ru-RU" sz="2400" b="1">
                <a:solidFill>
                  <a:srgbClr val="262626"/>
                </a:solidFill>
                <a:latin typeface="Calibri" pitchFamily="34"/>
                <a:cs typeface="Calibri" pitchFamily="34"/>
              </a:rPr>
              <a:t>                 </a:t>
            </a:r>
            <a:endParaRPr lang="ru-RU" sz="2200" b="1">
              <a:solidFill>
                <a:srgbClr val="262626"/>
              </a:solidFill>
              <a:latin typeface="Calibri" pitchFamily="34"/>
              <a:cs typeface="Calibri" pitchFamily="34"/>
            </a:endParaRPr>
          </a:p>
        </p:txBody>
      </p:sp>
      <p:sp>
        <p:nvSpPr>
          <p:cNvPr id="7" name="Номер слайда 1"/>
          <p:cNvSpPr txBox="1"/>
          <p:nvPr/>
        </p:nvSpPr>
        <p:spPr>
          <a:xfrm>
            <a:off x="8001393" y="7071411"/>
            <a:ext cx="2459479" cy="246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4DA030-DDAC-4149-889E-B56306FD97A3}" type="slidenum">
              <a:t>9</a:t>
            </a:fld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Текст 26"/>
          <p:cNvSpPr txBox="1"/>
          <p:nvPr/>
        </p:nvSpPr>
        <p:spPr>
          <a:xfrm rot="10799975" flipV="1">
            <a:off x="5566189" y="6417831"/>
            <a:ext cx="4902034" cy="436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1" i="0" u="none" strike="noStrike" kern="0" cap="none" spc="0" baseline="0" dirty="0">
                <a:solidFill>
                  <a:srgbClr val="308C60"/>
                </a:solidFill>
                <a:uFillTx/>
                <a:latin typeface="Arial" panose="020B0604020202020204" pitchFamily="34" charset="0"/>
              </a:rPr>
              <a:t>Всё оборудование имеет декларации соответствия и сертификаты собственного производства. </a:t>
            </a:r>
          </a:p>
        </p:txBody>
      </p:sp>
      <p:sp>
        <p:nvSpPr>
          <p:cNvPr id="8" name="Прямоугольник 32"/>
          <p:cNvSpPr/>
          <p:nvPr/>
        </p:nvSpPr>
        <p:spPr>
          <a:xfrm rot="19102184">
            <a:off x="6375392" y="1060602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chemeClr val="tx1">
                  <a:lumMod val="95000"/>
                  <a:lumOff val="5000"/>
                  <a:alpha val="10000"/>
                </a:schemeClr>
              </a:solidFill>
              <a:uFillTx/>
              <a:latin typeface="Calibri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3079591" y="2554409"/>
            <a:ext cx="2399294" cy="15658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Снижение объема отбросов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• Уменьшение запаха и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 улучшение санитарных 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   условий</a:t>
            </a: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Автоматизация процесса</a:t>
            </a:r>
          </a:p>
          <a:p>
            <a:pPr marL="0" marR="0" lvl="0" indent="0" defTabSz="914400" rtl="0" fontAlgn="auto" hangingPunct="1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•</a:t>
            </a:r>
            <a:r>
              <a:rPr lang="ru-RU" sz="1200" b="0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Times New Roman"/>
              </a:rPr>
              <a:t> </a:t>
            </a: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</a:rPr>
              <a:t>Компактные размеры</a:t>
            </a: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lvl="0"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FFFFFF"/>
                </a:solidFill>
                <a:latin typeface="Arial" panose="020B0604020202020204" pitchFamily="34" charset="0"/>
                <a:cs typeface="Arial"/>
              </a:rPr>
              <a:t>• Долговечность и надежность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3301258" y="1199388"/>
            <a:ext cx="2027992" cy="723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1. Пресс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2. Шкаф управления</a:t>
            </a:r>
          </a:p>
          <a:p>
            <a:pPr marL="0" marR="0" lvl="0" indent="0" algn="l" defTabSz="914400" rtl="0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3. Паспорт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153052" y="17492"/>
            <a:ext cx="4493443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Calibri"/>
                <a:cs typeface="Calibri"/>
              </a:rPr>
              <a:t>ПРЕСС ВИНТОВОЙ</a:t>
            </a:r>
          </a:p>
        </p:txBody>
      </p:sp>
      <p:sp>
        <p:nvSpPr>
          <p:cNvPr id="13" name="Прямоугольник 5"/>
          <p:cNvSpPr/>
          <p:nvPr/>
        </p:nvSpPr>
        <p:spPr>
          <a:xfrm>
            <a:off x="146395" y="4292384"/>
            <a:ext cx="5225032" cy="261840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Винтовой пресс предназначен для обезвоживания, уплотнения и транспортировки шламов, отбросов и осадков, извлекаемых из сточных вод решетками.  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Отходы после решеток поступают в загрузочный бункер винтового пресса, где вращающийся шнек перемещает их в зону прессования. По мере движения мусор сжимается, лишняя влага отделяется и выводится в канал через отводящую трубу.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Обезвоженный осадок выгружается в контейнер для последующей утилизации.</a:t>
            </a:r>
          </a:p>
          <a:p>
            <a:pPr lvl="0" algn="just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    Винтовой пресс работает в автоматическом режиме в составе комплекса с решеткой и конвейером, обеспечивая эффективное обезвоживание отбросов с решеток.</a:t>
            </a:r>
          </a:p>
        </p:txBody>
      </p:sp>
      <p:sp>
        <p:nvSpPr>
          <p:cNvPr id="14" name="Текст 26"/>
          <p:cNvSpPr txBox="1"/>
          <p:nvPr/>
        </p:nvSpPr>
        <p:spPr>
          <a:xfrm>
            <a:off x="1282071" y="7124373"/>
            <a:ext cx="2566291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Республика Беларусь: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Гефлис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15" name="Picture 2" descr="Гефлис L"/>
          <p:cNvPicPr>
            <a:picLocks noChangeAspect="1"/>
          </p:cNvPicPr>
          <p:nvPr/>
        </p:nvPicPr>
        <p:blipFill>
          <a:blip r:embed="rId7"/>
          <a:srcRect b="21625"/>
          <a:stretch>
            <a:fillRect/>
          </a:stretch>
        </p:blipFill>
        <p:spPr>
          <a:xfrm>
            <a:off x="132075" y="7063602"/>
            <a:ext cx="939024" cy="4597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Текст 26"/>
          <p:cNvSpPr txBox="1"/>
          <p:nvPr/>
        </p:nvSpPr>
        <p:spPr>
          <a:xfrm>
            <a:off x="6025786" y="7124373"/>
            <a:ext cx="324830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Российская Федерация: ООО 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“</a:t>
            </a:r>
            <a:r>
              <a:rPr lang="ru-RU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Монтаж-Проект</a:t>
            </a:r>
            <a:r>
              <a:rPr lang="en-US" sz="10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”</a:t>
            </a:r>
            <a:endParaRPr lang="ru-RU" sz="1000" b="1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1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259" y="7023232"/>
            <a:ext cx="907349" cy="5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33"/>
          <p:cNvSpPr/>
          <p:nvPr/>
        </p:nvSpPr>
        <p:spPr>
          <a:xfrm rot="19102184">
            <a:off x="1393155" y="544850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1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10000"/>
                </a:srgbClr>
              </a:solidFill>
              <a:uFillTx/>
              <a:latin typeface="Calibri"/>
            </a:endParaRPr>
          </a:p>
        </p:txBody>
      </p:sp>
      <p:sp>
        <p:nvSpPr>
          <p:cNvPr id="19" name="Прямоугольник 67"/>
          <p:cNvSpPr/>
          <p:nvPr/>
        </p:nvSpPr>
        <p:spPr>
          <a:xfrm rot="19102184">
            <a:off x="297741" y="1852646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41"/>
          <p:cNvSpPr/>
          <p:nvPr/>
        </p:nvSpPr>
        <p:spPr>
          <a:xfrm>
            <a:off x="244772" y="3791590"/>
            <a:ext cx="2412223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ПРИНЦИП РАБОТЫ</a:t>
            </a:r>
          </a:p>
        </p:txBody>
      </p:sp>
      <p:sp>
        <p:nvSpPr>
          <p:cNvPr id="24" name="Текст 26"/>
          <p:cNvSpPr txBox="1"/>
          <p:nvPr/>
        </p:nvSpPr>
        <p:spPr>
          <a:xfrm>
            <a:off x="1346902" y="7306275"/>
            <a:ext cx="1158755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+375(232)53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17</a:t>
            </a: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-</a:t>
            </a: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97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5" name="Текст 26"/>
          <p:cNvSpPr txBox="1"/>
          <p:nvPr/>
        </p:nvSpPr>
        <p:spPr>
          <a:xfrm>
            <a:off x="2791251" y="7309119"/>
            <a:ext cx="1341589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geflis2013@yandex.ru</a:t>
            </a:r>
            <a:endParaRPr lang="en-US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6" name="Текст 26"/>
          <p:cNvSpPr txBox="1"/>
          <p:nvPr/>
        </p:nvSpPr>
        <p:spPr>
          <a:xfrm>
            <a:off x="4392256" y="7309119"/>
            <a:ext cx="467166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geflis.by</a:t>
            </a:r>
            <a:endParaRPr lang="ru-RU" sz="10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8" name="Текст 26"/>
          <p:cNvSpPr txBox="1"/>
          <p:nvPr/>
        </p:nvSpPr>
        <p:spPr>
          <a:xfrm>
            <a:off x="8745879" y="7305406"/>
            <a:ext cx="1077190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montazh-project.ru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29" name="Текст 26"/>
          <p:cNvSpPr txBox="1"/>
          <p:nvPr/>
        </p:nvSpPr>
        <p:spPr>
          <a:xfrm>
            <a:off x="7467694" y="7306741"/>
            <a:ext cx="1062313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novotekh@list.ru</a:t>
            </a:r>
            <a:endParaRPr lang="ru-RU" sz="1000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30" name="Прямоугольник 15"/>
          <p:cNvSpPr/>
          <p:nvPr/>
        </p:nvSpPr>
        <p:spPr>
          <a:xfrm>
            <a:off x="3121609" y="1979596"/>
            <a:ext cx="2261768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ПРЕИМУЩЕСТВА</a:t>
            </a:r>
          </a:p>
        </p:txBody>
      </p:sp>
      <p:sp>
        <p:nvSpPr>
          <p:cNvPr id="31" name="Прямоугольник 16"/>
          <p:cNvSpPr/>
          <p:nvPr/>
        </p:nvSpPr>
        <p:spPr>
          <a:xfrm>
            <a:off x="3113998" y="1979596"/>
            <a:ext cx="117215" cy="43447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Прямоугольник 17"/>
          <p:cNvSpPr/>
          <p:nvPr/>
        </p:nvSpPr>
        <p:spPr>
          <a:xfrm>
            <a:off x="3113998" y="701235"/>
            <a:ext cx="2215252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КОМПЛЕКТНОСТЬ</a:t>
            </a:r>
          </a:p>
        </p:txBody>
      </p:sp>
      <p:sp>
        <p:nvSpPr>
          <p:cNvPr id="33" name="Прямоугольник 18"/>
          <p:cNvSpPr/>
          <p:nvPr/>
        </p:nvSpPr>
        <p:spPr>
          <a:xfrm>
            <a:off x="3109526" y="701235"/>
            <a:ext cx="121687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Прямоугольник 19"/>
          <p:cNvSpPr/>
          <p:nvPr/>
        </p:nvSpPr>
        <p:spPr>
          <a:xfrm>
            <a:off x="5576056" y="83082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ТЕХНИЧЕСКИЕ ХАРАКТЕРИСТИКИ</a:t>
            </a:r>
          </a:p>
        </p:txBody>
      </p:sp>
      <p:sp>
        <p:nvSpPr>
          <p:cNvPr id="35" name="Прямоугольник 21"/>
          <p:cNvSpPr/>
          <p:nvPr/>
        </p:nvSpPr>
        <p:spPr>
          <a:xfrm>
            <a:off x="5570993" y="3162540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ДОПОЛНИТЕЛЬНЫЕ УСЛУГИ</a:t>
            </a:r>
          </a:p>
        </p:txBody>
      </p:sp>
      <p:sp>
        <p:nvSpPr>
          <p:cNvPr id="36" name="Прямоугольник 23"/>
          <p:cNvSpPr/>
          <p:nvPr/>
        </p:nvSpPr>
        <p:spPr>
          <a:xfrm>
            <a:off x="5573366" y="4049545"/>
            <a:ext cx="5116799" cy="435016"/>
          </a:xfrm>
          <a:prstGeom prst="rect">
            <a:avLst/>
          </a:pr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</a:rPr>
              <a:t> </a:t>
            </a:r>
            <a:r>
              <a:rPr lang="ru-RU" sz="1600" b="1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РЕФЕРЕНС-ЛИСТ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218309" y="3791590"/>
            <a:ext cx="121688" cy="435015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77346" y="3162539"/>
            <a:ext cx="115518" cy="424089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" name="Прямоугольник 30"/>
          <p:cNvSpPr/>
          <p:nvPr/>
        </p:nvSpPr>
        <p:spPr>
          <a:xfrm>
            <a:off x="5577346" y="4049545"/>
            <a:ext cx="115518" cy="435016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2" name="Прямоугольник 31"/>
          <p:cNvSpPr/>
          <p:nvPr/>
        </p:nvSpPr>
        <p:spPr>
          <a:xfrm>
            <a:off x="5577346" y="83081"/>
            <a:ext cx="115518" cy="434997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3" name="Прямоугольник 35"/>
          <p:cNvSpPr/>
          <p:nvPr/>
        </p:nvSpPr>
        <p:spPr>
          <a:xfrm>
            <a:off x="10149940" y="6999741"/>
            <a:ext cx="570969" cy="576428"/>
          </a:xfrm>
          <a:prstGeom prst="rect">
            <a:avLst/>
          </a:prstGeom>
          <a:solidFill>
            <a:srgbClr val="308C6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4" name="TextBox 70"/>
          <p:cNvSpPr txBox="1"/>
          <p:nvPr/>
        </p:nvSpPr>
        <p:spPr>
          <a:xfrm>
            <a:off x="10300295" y="7111508"/>
            <a:ext cx="267407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9</a:t>
            </a:r>
          </a:p>
        </p:txBody>
      </p:sp>
      <p:pic>
        <p:nvPicPr>
          <p:cNvPr id="46" name="Рисунок 61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2620066" y="7335152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62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1241563" y="7306815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63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4221629" y="7323914"/>
            <a:ext cx="138110" cy="1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64"/>
          <p:cNvPicPr>
            <a:picLocks noChangeAspect="1"/>
          </p:cNvPicPr>
          <p:nvPr/>
        </p:nvPicPr>
        <p:blipFill>
          <a:blip r:embed="rId9"/>
          <a:srcRect r="49993" b="58582"/>
          <a:stretch>
            <a:fillRect/>
          </a:stretch>
        </p:blipFill>
        <p:spPr>
          <a:xfrm rot="1499992">
            <a:off x="5972980" y="7322314"/>
            <a:ext cx="159727" cy="13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65"/>
          <p:cNvPicPr>
            <a:picLocks noChangeAspect="1"/>
          </p:cNvPicPr>
          <p:nvPr/>
        </p:nvPicPr>
        <p:blipFill>
          <a:blip r:embed="rId9"/>
          <a:srcRect l="56809" t="8352" r="3160" b="60790"/>
          <a:stretch>
            <a:fillRect/>
          </a:stretch>
        </p:blipFill>
        <p:spPr>
          <a:xfrm>
            <a:off x="7296153" y="7327827"/>
            <a:ext cx="156307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66"/>
          <p:cNvPicPr>
            <a:picLocks noChangeAspect="1"/>
          </p:cNvPicPr>
          <p:nvPr/>
        </p:nvPicPr>
        <p:blipFill>
          <a:blip r:embed="rId9"/>
          <a:srcRect t="48594" r="49993" b="1322"/>
          <a:stretch>
            <a:fillRect/>
          </a:stretch>
        </p:blipFill>
        <p:spPr>
          <a:xfrm>
            <a:off x="8579001" y="7324755"/>
            <a:ext cx="138110" cy="1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26"/>
          <p:cNvSpPr txBox="1"/>
          <p:nvPr/>
        </p:nvSpPr>
        <p:spPr>
          <a:xfrm>
            <a:off x="5534326" y="3656055"/>
            <a:ext cx="5086150" cy="289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lnSpc>
                <a:spcPct val="113999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b="0" i="0" u="none" strike="noStrike" kern="0" cap="none" spc="0" baseline="0" dirty="0">
                <a:solidFill>
                  <a:srgbClr val="474747"/>
                </a:solidFill>
                <a:uFillTx/>
                <a:latin typeface="Arial"/>
                <a:cs typeface="Arial"/>
              </a:rPr>
              <a:t>• </a:t>
            </a:r>
            <a:r>
              <a:rPr lang="ru-RU" sz="12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шеф-монтаж               </a:t>
            </a:r>
            <a:r>
              <a:rPr lang="ru-RU" sz="1100" kern="0" dirty="0">
                <a:solidFill>
                  <a:srgbClr val="474747"/>
                </a:solidFill>
                <a:latin typeface="Arial"/>
                <a:cs typeface="Arial"/>
              </a:rPr>
              <a:t>• </a:t>
            </a: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пусконаладочные работы</a:t>
            </a:r>
          </a:p>
        </p:txBody>
      </p:sp>
      <p:sp>
        <p:nvSpPr>
          <p:cNvPr id="21" name="Прямоугольник 34"/>
          <p:cNvSpPr/>
          <p:nvPr/>
        </p:nvSpPr>
        <p:spPr>
          <a:xfrm rot="19102184">
            <a:off x="5897572" y="4957043"/>
            <a:ext cx="261013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 dirty="0" err="1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Geflis</a:t>
            </a:r>
            <a:r>
              <a:rPr lang="ru-RU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.</a:t>
            </a:r>
            <a:r>
              <a:rPr lang="en-US" sz="5400" b="0" i="0" u="none" strike="noStrike" kern="1200" cap="none" spc="0" baseline="0" dirty="0">
                <a:solidFill>
                  <a:srgbClr val="000000">
                    <a:alpha val="20000"/>
                  </a:srgbClr>
                </a:solidFill>
                <a:uFillTx/>
                <a:latin typeface="Calibri"/>
              </a:rPr>
              <a:t>by</a:t>
            </a:r>
            <a:endParaRPr lang="ru-RU" sz="5400" b="0" i="0" u="none" strike="noStrike" kern="1200" cap="none" spc="0" baseline="0" dirty="0">
              <a:solidFill>
                <a:srgbClr val="000000">
                  <a:alpha val="20000"/>
                </a:srgbClr>
              </a:solidFill>
              <a:uFillTx/>
              <a:latin typeface="Calibri"/>
            </a:endParaRPr>
          </a:p>
        </p:txBody>
      </p:sp>
      <p:sp>
        <p:nvSpPr>
          <p:cNvPr id="53" name="Текст 26"/>
          <p:cNvSpPr txBox="1"/>
          <p:nvPr/>
        </p:nvSpPr>
        <p:spPr>
          <a:xfrm>
            <a:off x="6091284" y="7315328"/>
            <a:ext cx="1079458" cy="153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0" i="0" u="none" strike="noStrike" kern="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</a:rPr>
              <a:t> +7(910)705-04-70</a:t>
            </a:r>
          </a:p>
        </p:txBody>
      </p:sp>
      <p:sp>
        <p:nvSpPr>
          <p:cNvPr id="56" name="TextBox 49"/>
          <p:cNvSpPr txBox="1"/>
          <p:nvPr/>
        </p:nvSpPr>
        <p:spPr>
          <a:xfrm>
            <a:off x="8411880" y="4495187"/>
            <a:ext cx="2509777" cy="1215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КОС </a:t>
            </a:r>
            <a:r>
              <a:rPr lang="ru-RU" sz="1200" b="1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г.Солигорск</a:t>
            </a: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,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Минская обл. РБ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Тип стока: 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хозяйственно-бытовой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Производительность: </a:t>
            </a:r>
            <a:r>
              <a:rPr lang="ru-RU" sz="1000" kern="0" dirty="0">
                <a:latin typeface="Arial" panose="020B0604020202020204" pitchFamily="34" charset="0"/>
                <a:cs typeface="Times New Roman"/>
              </a:rPr>
              <a:t>29910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 м³/</a:t>
            </a:r>
            <a:r>
              <a:rPr lang="ru-RU" sz="1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сут</a:t>
            </a: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.</a:t>
            </a:r>
          </a:p>
          <a:p>
            <a:pPr lvl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/>
              </a:rPr>
              <a:t>Ввод в эксплуатацию: 2025 г.</a:t>
            </a:r>
          </a:p>
        </p:txBody>
      </p:sp>
    </p:spTree>
    <p:extLst>
      <p:ext uri="{BB962C8B-B14F-4D97-AF65-F5344CB8AC3E}">
        <p14:creationId xmlns:p14="http://schemas.microsoft.com/office/powerpoint/2010/main" val="302378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59089</TotalTime>
  <Words>13554</Words>
  <Application>Microsoft Office PowerPoint</Application>
  <PresentationFormat>Произвольный</PresentationFormat>
  <Paragraphs>4221</Paragraphs>
  <Slides>63</Slides>
  <Notes>50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Office Theme</vt:lpstr>
      <vt:lpstr>Специальное оформление</vt:lpstr>
      <vt:lpstr>                 </vt:lpstr>
      <vt:lpstr>                 </vt:lpstr>
      <vt:lpstr>                 </vt:lpstr>
      <vt:lpstr>Презентация PowerPoint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Презентация PowerPoint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Презентация PowerPoint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Презентация PowerPoint</vt:lpstr>
      <vt:lpstr>                 </vt:lpstr>
      <vt:lpstr>                 </vt:lpstr>
      <vt:lpstr>Презентация PowerPoint</vt:lpstr>
      <vt:lpstr>Презентация PowerPoint</vt:lpstr>
      <vt:lpstr>                 </vt:lpstr>
      <vt:lpstr>                 </vt:lpstr>
      <vt:lpstr>                 </vt:lpstr>
      <vt:lpstr>                 </vt:lpstr>
      <vt:lpstr>Презентация PowerPoint</vt:lpstr>
      <vt:lpstr>Презентация PowerPoint</vt:lpstr>
      <vt:lpstr>                 </vt:lpstr>
      <vt:lpstr>Презентация PowerPoint</vt:lpstr>
      <vt:lpstr>                 </vt:lpstr>
      <vt:lpstr>                 </vt:lpstr>
      <vt:lpstr>Презентация PowerPoint</vt:lpstr>
      <vt:lpstr>                 </vt:lpstr>
      <vt:lpstr>Презентация PowerPoint</vt:lpstr>
      <vt:lpstr>Презентация PowerPoint</vt:lpstr>
      <vt:lpstr>                 </vt:lpstr>
      <vt:lpstr>                 </vt:lpstr>
      <vt:lpstr>Презентация PowerPoint</vt:lpstr>
      <vt:lpstr>                 </vt:lpstr>
      <vt:lpstr>Презентация PowerPoint</vt:lpstr>
      <vt:lpstr>                 </vt:lpstr>
      <vt:lpstr>                 </vt:lpstr>
      <vt:lpstr>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Приемные камеры с блоком решеток</dc:title>
  <dc:creator>Zamzar</dc:creator>
  <cp:lastModifiedBy>Ivanko</cp:lastModifiedBy>
  <cp:revision>2507</cp:revision>
  <cp:lastPrinted>2025-11-12T09:38:48Z</cp:lastPrinted>
  <dcterms:created xsi:type="dcterms:W3CDTF">2023-07-11T12:16:43Z</dcterms:created>
  <dcterms:modified xsi:type="dcterms:W3CDTF">2025-11-23T11:43:04Z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Zamzar</vt:lpwstr>
  </property>
</Properties>
</file>